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93" r:id="rId6"/>
    <p:sldId id="283" r:id="rId7"/>
    <p:sldId id="284" r:id="rId8"/>
    <p:sldId id="258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3" r:id="rId17"/>
    <p:sldId id="259" r:id="rId18"/>
    <p:sldId id="260" r:id="rId19"/>
    <p:sldId id="281" r:id="rId20"/>
    <p:sldId id="262" r:id="rId21"/>
    <p:sldId id="276" r:id="rId22"/>
    <p:sldId id="279" r:id="rId23"/>
    <p:sldId id="267" r:id="rId24"/>
    <p:sldId id="268" r:id="rId25"/>
    <p:sldId id="277" r:id="rId26"/>
    <p:sldId id="278" r:id="rId27"/>
    <p:sldId id="285" r:id="rId28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ECFF"/>
    <a:srgbClr val="00FF99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7EFC5BB-C45F-4CB0-A45A-3CBF1F8953B5}">
      <dgm:prSet phldrT="[Text]" custT="1"/>
      <dgm:spPr>
        <a:solidFill>
          <a:srgbClr val="006666"/>
        </a:solidFill>
      </dgm:spPr>
      <dgm:t>
        <a:bodyPr/>
        <a:lstStyle/>
        <a:p>
          <a:r>
            <a:rPr lang="cs-CZ" sz="2100" b="1" dirty="0" smtClean="0">
              <a:latin typeface="Arial" panose="020B0604020202020204" pitchFamily="34" charset="0"/>
              <a:cs typeface="Arial" panose="020B0604020202020204" pitchFamily="34" charset="0"/>
            </a:rPr>
            <a:t>MŠ</a:t>
          </a:r>
          <a:r>
            <a:rPr lang="cs-CZ" sz="21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  <a:t>Bořanovická 114</a:t>
          </a:r>
          <a:b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dirty="0" smtClean="0">
              <a:latin typeface="Arial" panose="020B0604020202020204" pitchFamily="34" charset="0"/>
              <a:cs typeface="Arial" panose="020B0604020202020204" pitchFamily="34" charset="0"/>
            </a:rPr>
            <a:t>(r. 1950) 4 třídy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45712-4BB4-4D9E-A606-04D346E33F12}" type="parTrans" cxnId="{ADA43FFD-C7E6-492F-BCCB-3517F3CE4748}">
      <dgm:prSet/>
      <dgm:spPr/>
      <dgm:t>
        <a:bodyPr/>
        <a:lstStyle/>
        <a:p>
          <a:endParaRPr lang="cs-CZ"/>
        </a:p>
      </dgm:t>
    </dgm:pt>
    <dgm:pt modelId="{D3B44153-2960-4206-B2DD-6F68C61DF376}" type="sibTrans" cxnId="{ADA43FFD-C7E6-492F-BCCB-3517F3CE4748}">
      <dgm:prSet/>
      <dgm:spPr>
        <a:ln w="25400"/>
      </dgm:spPr>
      <dgm:t>
        <a:bodyPr/>
        <a:lstStyle/>
        <a:p>
          <a:endParaRPr lang="cs-CZ"/>
        </a:p>
      </dgm:t>
    </dgm:pt>
    <dgm:pt modelId="{3B758D38-4828-4BC9-A224-6D19864A30B6}">
      <dgm:prSet phldrT="[Text]" custT="1"/>
      <dgm:spPr>
        <a:solidFill>
          <a:srgbClr val="002060"/>
        </a:solidFill>
      </dgm:spPr>
      <dgm:t>
        <a:bodyPr/>
        <a:lstStyle/>
        <a:p>
          <a:r>
            <a:rPr lang="cs-CZ" sz="2100" b="1" dirty="0" smtClean="0">
              <a:latin typeface="Arial" panose="020B0604020202020204" pitchFamily="34" charset="0"/>
              <a:cs typeface="Arial" panose="020B0604020202020204" pitchFamily="34" charset="0"/>
            </a:rPr>
            <a:t>ZŠ</a:t>
          </a:r>
          <a:r>
            <a:rPr lang="cs-CZ" sz="2100" dirty="0" smtClean="0">
              <a:latin typeface="Arial" panose="020B0604020202020204" pitchFamily="34" charset="0"/>
              <a:cs typeface="Arial" panose="020B0604020202020204" pitchFamily="34" charset="0"/>
            </a:rPr>
            <a:t> 1. st. – </a:t>
          </a:r>
          <a: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  <a:t>Revoluční 903</a:t>
          </a:r>
          <a:b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dirty="0" smtClean="0">
              <a:latin typeface="Arial" panose="020B0604020202020204" pitchFamily="34" charset="0"/>
              <a:cs typeface="Arial" panose="020B0604020202020204" pitchFamily="34" charset="0"/>
            </a:rPr>
            <a:t>(r. 2015) 7 tříd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F36ED-E39C-4CC2-81D2-7DED117671BE}" type="parTrans" cxnId="{EFAD0BA4-8ACA-4DA2-ACE6-BC4EB32D97BF}">
      <dgm:prSet/>
      <dgm:spPr/>
      <dgm:t>
        <a:bodyPr/>
        <a:lstStyle/>
        <a:p>
          <a:endParaRPr lang="cs-CZ"/>
        </a:p>
      </dgm:t>
    </dgm:pt>
    <dgm:pt modelId="{262843ED-3C76-4155-852E-9C3C67067FDE}" type="sibTrans" cxnId="{EFAD0BA4-8ACA-4DA2-ACE6-BC4EB32D97BF}">
      <dgm:prSet/>
      <dgm:spPr>
        <a:ln w="25400"/>
      </dgm:spPr>
      <dgm:t>
        <a:bodyPr/>
        <a:lstStyle/>
        <a:p>
          <a:endParaRPr lang="cs-CZ"/>
        </a:p>
      </dgm:t>
    </dgm:pt>
    <dgm:pt modelId="{A53CA9C5-6DAC-4706-BAFF-5A1650BE8A79}">
      <dgm:prSet phldrT="[Text]" custT="1"/>
      <dgm:spPr>
        <a:solidFill>
          <a:srgbClr val="336699"/>
        </a:solidFill>
      </dgm:spPr>
      <dgm:t>
        <a:bodyPr/>
        <a:lstStyle/>
        <a:p>
          <a:r>
            <a:rPr lang="cs-CZ" sz="2400" dirty="0" smtClean="0"/>
            <a:t/>
          </a:r>
          <a:br>
            <a:rPr lang="cs-CZ" sz="2400" dirty="0" smtClean="0"/>
          </a:br>
          <a:r>
            <a:rPr lang="cs-CZ" sz="2200" b="1" dirty="0" smtClean="0">
              <a:latin typeface="Arial" panose="020B0604020202020204" pitchFamily="34" charset="0"/>
              <a:cs typeface="Arial" panose="020B0604020202020204" pitchFamily="34" charset="0"/>
            </a:rPr>
            <a:t>ZŠ</a:t>
          </a:r>
          <a:r>
            <a:rPr lang="cs-CZ" sz="2200" dirty="0" smtClean="0">
              <a:latin typeface="Arial" panose="020B0604020202020204" pitchFamily="34" charset="0"/>
              <a:cs typeface="Arial" panose="020B0604020202020204" pitchFamily="34" charset="0"/>
            </a:rPr>
            <a:t> 2. st. - </a:t>
          </a:r>
          <a: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  <a:t>U Rybníka 930 </a:t>
          </a:r>
          <a:b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dirty="0" smtClean="0">
              <a:latin typeface="Arial" panose="020B0604020202020204" pitchFamily="34" charset="0"/>
              <a:cs typeface="Arial" panose="020B0604020202020204" pitchFamily="34" charset="0"/>
            </a:rPr>
            <a:t>(r. 2017) 8 tříd</a:t>
          </a:r>
          <a:br>
            <a:rPr lang="cs-CZ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0872C-72A4-4935-A5CC-BC36FB3C48BE}" type="parTrans" cxnId="{F63C1D3D-43AD-4493-B225-CD770F3146D0}">
      <dgm:prSet/>
      <dgm:spPr/>
      <dgm:t>
        <a:bodyPr/>
        <a:lstStyle/>
        <a:p>
          <a:endParaRPr lang="cs-CZ"/>
        </a:p>
      </dgm:t>
    </dgm:pt>
    <dgm:pt modelId="{5A74DA4B-3085-4741-8E42-CF61C96C492D}" type="sibTrans" cxnId="{F63C1D3D-43AD-4493-B225-CD770F3146D0}">
      <dgm:prSet/>
      <dgm:spPr>
        <a:ln w="25400"/>
      </dgm:spPr>
      <dgm:t>
        <a:bodyPr/>
        <a:lstStyle/>
        <a:p>
          <a:endParaRPr lang="cs-CZ"/>
        </a:p>
      </dgm:t>
    </dgm:pt>
    <dgm:pt modelId="{4BE64AD7-9CD8-4AEC-94EC-E6D352E329AD}">
      <dgm:prSet phldrT="[Text]" custT="1"/>
      <dgm:spPr>
        <a:solidFill>
          <a:srgbClr val="008080"/>
        </a:solidFill>
      </dgm:spPr>
      <dgm:t>
        <a:bodyPr/>
        <a:lstStyle/>
        <a:p>
          <a:r>
            <a:rPr lang="cs-CZ" sz="2100" b="1" dirty="0" smtClean="0">
              <a:latin typeface="Arial" panose="020B0604020202020204" pitchFamily="34" charset="0"/>
              <a:cs typeface="Arial" panose="020B0604020202020204" pitchFamily="34" charset="0"/>
            </a:rPr>
            <a:t>MŠ</a:t>
          </a:r>
          <a:r>
            <a:rPr lang="cs-CZ" sz="21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cs-CZ" sz="1800" dirty="0" smtClean="0">
              <a:latin typeface="Arial" panose="020B0604020202020204" pitchFamily="34" charset="0"/>
              <a:cs typeface="Arial" panose="020B0604020202020204" pitchFamily="34" charset="0"/>
            </a:rPr>
            <a:t>Lánská 993</a:t>
          </a:r>
          <a:r>
            <a:rPr lang="cs-CZ" sz="21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cs-CZ" sz="21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dirty="0" smtClean="0">
              <a:latin typeface="Arial" panose="020B0604020202020204" pitchFamily="34" charset="0"/>
              <a:cs typeface="Arial" panose="020B0604020202020204" pitchFamily="34" charset="0"/>
            </a:rPr>
            <a:t>(r. 2021) 1 třída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2B9E1-BAF1-4A58-9758-4C2F90D824CB}" type="parTrans" cxnId="{5751B98E-2423-4373-968E-79942FE89725}">
      <dgm:prSet/>
      <dgm:spPr/>
      <dgm:t>
        <a:bodyPr/>
        <a:lstStyle/>
        <a:p>
          <a:endParaRPr lang="cs-CZ"/>
        </a:p>
      </dgm:t>
    </dgm:pt>
    <dgm:pt modelId="{8077CFB5-59DD-4087-AFE4-2F92A0B21F65}" type="sibTrans" cxnId="{5751B98E-2423-4373-968E-79942FE89725}">
      <dgm:prSet/>
      <dgm:spPr>
        <a:ln w="25400"/>
      </dgm:spPr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6790AF-D48A-4B60-AC0F-5D75A41CD6AC}" type="pres">
      <dgm:prSet presAssocID="{67EFC5BB-C45F-4CB0-A45A-3CBF1F8953B5}" presName="node" presStyleLbl="node1" presStyleIdx="0" presStyleCnt="4" custScaleX="161704" custScaleY="74984" custRadScaleRad="96535" custRadScaleInc="20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288C7A-E96B-4961-9A4F-BB34C9CCD7B2}" type="pres">
      <dgm:prSet presAssocID="{67EFC5BB-C45F-4CB0-A45A-3CBF1F8953B5}" presName="spNode" presStyleCnt="0"/>
      <dgm:spPr/>
      <dgm:t>
        <a:bodyPr/>
        <a:lstStyle/>
        <a:p>
          <a:endParaRPr lang="cs-CZ"/>
        </a:p>
      </dgm:t>
    </dgm:pt>
    <dgm:pt modelId="{947CEBB9-E7E5-4836-AE79-6C93D9CC0476}" type="pres">
      <dgm:prSet presAssocID="{D3B44153-2960-4206-B2DD-6F68C61DF376}" presName="sibTrans" presStyleLbl="sibTrans1D1" presStyleIdx="0" presStyleCnt="4"/>
      <dgm:spPr/>
      <dgm:t>
        <a:bodyPr/>
        <a:lstStyle/>
        <a:p>
          <a:endParaRPr lang="cs-CZ"/>
        </a:p>
      </dgm:t>
    </dgm:pt>
    <dgm:pt modelId="{C3B5F0A3-9C78-4808-960C-96331F443098}" type="pres">
      <dgm:prSet presAssocID="{3B758D38-4828-4BC9-A224-6D19864A30B6}" presName="node" presStyleLbl="node1" presStyleIdx="1" presStyleCnt="4" custScaleX="194165" custScaleY="77960" custRadScaleRad="113401" custRadScaleInc="-239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01E914-2EC2-490D-B8A6-CF84232E6CE9}" type="pres">
      <dgm:prSet presAssocID="{3B758D38-4828-4BC9-A224-6D19864A30B6}" presName="spNode" presStyleCnt="0"/>
      <dgm:spPr/>
      <dgm:t>
        <a:bodyPr/>
        <a:lstStyle/>
        <a:p>
          <a:endParaRPr lang="cs-CZ"/>
        </a:p>
      </dgm:t>
    </dgm:pt>
    <dgm:pt modelId="{CC6F7755-E68E-4839-81E9-9BD15870103E}" type="pres">
      <dgm:prSet presAssocID="{262843ED-3C76-4155-852E-9C3C67067FDE}" presName="sibTrans" presStyleLbl="sibTrans1D1" presStyleIdx="1" presStyleCnt="4"/>
      <dgm:spPr/>
      <dgm:t>
        <a:bodyPr/>
        <a:lstStyle/>
        <a:p>
          <a:endParaRPr lang="cs-CZ"/>
        </a:p>
      </dgm:t>
    </dgm:pt>
    <dgm:pt modelId="{4250A4F2-862D-439B-9261-D0844B00FCA9}" type="pres">
      <dgm:prSet presAssocID="{A53CA9C5-6DAC-4706-BAFF-5A1650BE8A79}" presName="node" presStyleLbl="node1" presStyleIdx="2" presStyleCnt="4" custScaleX="189075" custScaleY="77730" custRadScaleRad="96729" custRadScaleInc="-95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0D2BD7-E871-413C-A3A9-CDDFD8C6CC80}" type="pres">
      <dgm:prSet presAssocID="{A53CA9C5-6DAC-4706-BAFF-5A1650BE8A79}" presName="spNode" presStyleCnt="0"/>
      <dgm:spPr/>
      <dgm:t>
        <a:bodyPr/>
        <a:lstStyle/>
        <a:p>
          <a:endParaRPr lang="cs-CZ"/>
        </a:p>
      </dgm:t>
    </dgm:pt>
    <dgm:pt modelId="{A3DCE1BB-C722-4EDF-BCEE-3968EF8704A1}" type="pres">
      <dgm:prSet presAssocID="{5A74DA4B-3085-4741-8E42-CF61C96C492D}" presName="sibTrans" presStyleLbl="sibTrans1D1" presStyleIdx="2" presStyleCnt="4"/>
      <dgm:spPr/>
      <dgm:t>
        <a:bodyPr/>
        <a:lstStyle/>
        <a:p>
          <a:endParaRPr lang="cs-CZ"/>
        </a:p>
      </dgm:t>
    </dgm:pt>
    <dgm:pt modelId="{7C2B60F5-47EF-491F-95DA-37CF9F6EEA09}" type="pres">
      <dgm:prSet presAssocID="{4BE64AD7-9CD8-4AEC-94EC-E6D352E329AD}" presName="node" presStyleLbl="node1" presStyleIdx="3" presStyleCnt="4" custScaleX="147066" custScaleY="80583" custRadScaleRad="97792" custRadScaleInc="-12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9D25EB-B3C7-4910-BCB8-39DF506DFF5E}" type="pres">
      <dgm:prSet presAssocID="{4BE64AD7-9CD8-4AEC-94EC-E6D352E329AD}" presName="spNode" presStyleCnt="0"/>
      <dgm:spPr/>
      <dgm:t>
        <a:bodyPr/>
        <a:lstStyle/>
        <a:p>
          <a:endParaRPr lang="cs-CZ"/>
        </a:p>
      </dgm:t>
    </dgm:pt>
    <dgm:pt modelId="{6154B0D0-37F0-499F-8F4C-792C7AA4D54A}" type="pres">
      <dgm:prSet presAssocID="{8077CFB5-59DD-4087-AFE4-2F92A0B21F65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ADA43FFD-C7E6-492F-BCCB-3517F3CE4748}" srcId="{5B9E4298-2530-4DA5-984C-47EBE8C1DACF}" destId="{67EFC5BB-C45F-4CB0-A45A-3CBF1F8953B5}" srcOrd="0" destOrd="0" parTransId="{5A645712-4BB4-4D9E-A606-04D346E33F12}" sibTransId="{D3B44153-2960-4206-B2DD-6F68C61DF376}"/>
    <dgm:cxn modelId="{AE3989C1-6DC6-4FF1-9CBD-56BBD66FD580}" type="presOf" srcId="{4BE64AD7-9CD8-4AEC-94EC-E6D352E329AD}" destId="{7C2B60F5-47EF-491F-95DA-37CF9F6EEA09}" srcOrd="0" destOrd="0" presId="urn:microsoft.com/office/officeart/2005/8/layout/cycle6"/>
    <dgm:cxn modelId="{2791681C-35E8-4329-9EC8-1BD406E7ECC8}" type="presOf" srcId="{5A74DA4B-3085-4741-8E42-CF61C96C492D}" destId="{A3DCE1BB-C722-4EDF-BCEE-3968EF8704A1}" srcOrd="0" destOrd="0" presId="urn:microsoft.com/office/officeart/2005/8/layout/cycle6"/>
    <dgm:cxn modelId="{5751B98E-2423-4373-968E-79942FE89725}" srcId="{5B9E4298-2530-4DA5-984C-47EBE8C1DACF}" destId="{4BE64AD7-9CD8-4AEC-94EC-E6D352E329AD}" srcOrd="3" destOrd="0" parTransId="{9AF2B9E1-BAF1-4A58-9758-4C2F90D824CB}" sibTransId="{8077CFB5-59DD-4087-AFE4-2F92A0B21F65}"/>
    <dgm:cxn modelId="{EDA471BA-B9AF-4DAA-B0D2-E50552A5FE20}" type="presOf" srcId="{8077CFB5-59DD-4087-AFE4-2F92A0B21F65}" destId="{6154B0D0-37F0-499F-8F4C-792C7AA4D54A}" srcOrd="0" destOrd="0" presId="urn:microsoft.com/office/officeart/2005/8/layout/cycle6"/>
    <dgm:cxn modelId="{B7DC957F-06CC-4A29-BDF7-E4F1E2BC8E87}" type="presOf" srcId="{A53CA9C5-6DAC-4706-BAFF-5A1650BE8A79}" destId="{4250A4F2-862D-439B-9261-D0844B00FCA9}" srcOrd="0" destOrd="0" presId="urn:microsoft.com/office/officeart/2005/8/layout/cycle6"/>
    <dgm:cxn modelId="{D323B806-ABC2-4E8C-B032-577225BCCC32}" type="presOf" srcId="{67EFC5BB-C45F-4CB0-A45A-3CBF1F8953B5}" destId="{E46790AF-D48A-4B60-AC0F-5D75A41CD6AC}" srcOrd="0" destOrd="0" presId="urn:microsoft.com/office/officeart/2005/8/layout/cycle6"/>
    <dgm:cxn modelId="{3D5C207E-825A-4365-A935-2EAED91B9B0E}" type="presOf" srcId="{3B758D38-4828-4BC9-A224-6D19864A30B6}" destId="{C3B5F0A3-9C78-4808-960C-96331F443098}" srcOrd="0" destOrd="0" presId="urn:microsoft.com/office/officeart/2005/8/layout/cycle6"/>
    <dgm:cxn modelId="{EEE48428-36D2-4A4D-82E4-A366DAE70007}" type="presOf" srcId="{D3B44153-2960-4206-B2DD-6F68C61DF376}" destId="{947CEBB9-E7E5-4836-AE79-6C93D9CC0476}" srcOrd="0" destOrd="0" presId="urn:microsoft.com/office/officeart/2005/8/layout/cycle6"/>
    <dgm:cxn modelId="{3725C118-A8CF-4D81-A433-8C8A00F6B582}" type="presOf" srcId="{5B9E4298-2530-4DA5-984C-47EBE8C1DACF}" destId="{B28AA049-594B-4B66-801A-D54736944DA1}" srcOrd="0" destOrd="0" presId="urn:microsoft.com/office/officeart/2005/8/layout/cycle6"/>
    <dgm:cxn modelId="{F63C1D3D-43AD-4493-B225-CD770F3146D0}" srcId="{5B9E4298-2530-4DA5-984C-47EBE8C1DACF}" destId="{A53CA9C5-6DAC-4706-BAFF-5A1650BE8A79}" srcOrd="2" destOrd="0" parTransId="{AD80872C-72A4-4935-A5CC-BC36FB3C48BE}" sibTransId="{5A74DA4B-3085-4741-8E42-CF61C96C492D}"/>
    <dgm:cxn modelId="{EFAD0BA4-8ACA-4DA2-ACE6-BC4EB32D97BF}" srcId="{5B9E4298-2530-4DA5-984C-47EBE8C1DACF}" destId="{3B758D38-4828-4BC9-A224-6D19864A30B6}" srcOrd="1" destOrd="0" parTransId="{3F3F36ED-E39C-4CC2-81D2-7DED117671BE}" sibTransId="{262843ED-3C76-4155-852E-9C3C67067FDE}"/>
    <dgm:cxn modelId="{B7B9447F-4688-44AD-A61D-9CA0754DA43C}" type="presOf" srcId="{262843ED-3C76-4155-852E-9C3C67067FDE}" destId="{CC6F7755-E68E-4839-81E9-9BD15870103E}" srcOrd="0" destOrd="0" presId="urn:microsoft.com/office/officeart/2005/8/layout/cycle6"/>
    <dgm:cxn modelId="{DEB2588C-507C-4740-8E2D-AF9E4259DB56}" type="presParOf" srcId="{B28AA049-594B-4B66-801A-D54736944DA1}" destId="{E46790AF-D48A-4B60-AC0F-5D75A41CD6AC}" srcOrd="0" destOrd="0" presId="urn:microsoft.com/office/officeart/2005/8/layout/cycle6"/>
    <dgm:cxn modelId="{C327B8FE-162B-425D-8227-5619F72E5605}" type="presParOf" srcId="{B28AA049-594B-4B66-801A-D54736944DA1}" destId="{A6288C7A-E96B-4961-9A4F-BB34C9CCD7B2}" srcOrd="1" destOrd="0" presId="urn:microsoft.com/office/officeart/2005/8/layout/cycle6"/>
    <dgm:cxn modelId="{8C2E639F-8B9D-47A6-A7EB-879FDEC6E7F4}" type="presParOf" srcId="{B28AA049-594B-4B66-801A-D54736944DA1}" destId="{947CEBB9-E7E5-4836-AE79-6C93D9CC0476}" srcOrd="2" destOrd="0" presId="urn:microsoft.com/office/officeart/2005/8/layout/cycle6"/>
    <dgm:cxn modelId="{43E8FBEA-85FF-4FA7-A08F-A41A29E43690}" type="presParOf" srcId="{B28AA049-594B-4B66-801A-D54736944DA1}" destId="{C3B5F0A3-9C78-4808-960C-96331F443098}" srcOrd="3" destOrd="0" presId="urn:microsoft.com/office/officeart/2005/8/layout/cycle6"/>
    <dgm:cxn modelId="{DEC3CED6-2486-4854-B264-0C01DA797898}" type="presParOf" srcId="{B28AA049-594B-4B66-801A-D54736944DA1}" destId="{AC01E914-2EC2-490D-B8A6-CF84232E6CE9}" srcOrd="4" destOrd="0" presId="urn:microsoft.com/office/officeart/2005/8/layout/cycle6"/>
    <dgm:cxn modelId="{B85341CB-B2C0-47AC-9D33-58E346195871}" type="presParOf" srcId="{B28AA049-594B-4B66-801A-D54736944DA1}" destId="{CC6F7755-E68E-4839-81E9-9BD15870103E}" srcOrd="5" destOrd="0" presId="urn:microsoft.com/office/officeart/2005/8/layout/cycle6"/>
    <dgm:cxn modelId="{2E6083B7-4724-40F9-9DF1-07E8125F6FC6}" type="presParOf" srcId="{B28AA049-594B-4B66-801A-D54736944DA1}" destId="{4250A4F2-862D-439B-9261-D0844B00FCA9}" srcOrd="6" destOrd="0" presId="urn:microsoft.com/office/officeart/2005/8/layout/cycle6"/>
    <dgm:cxn modelId="{572B8731-A791-4FEA-A08C-F880435D3C68}" type="presParOf" srcId="{B28AA049-594B-4B66-801A-D54736944DA1}" destId="{B60D2BD7-E871-413C-A3A9-CDDFD8C6CC80}" srcOrd="7" destOrd="0" presId="urn:microsoft.com/office/officeart/2005/8/layout/cycle6"/>
    <dgm:cxn modelId="{CDF924C5-D151-4C66-B6DD-8E161B7F17D6}" type="presParOf" srcId="{B28AA049-594B-4B66-801A-D54736944DA1}" destId="{A3DCE1BB-C722-4EDF-BCEE-3968EF8704A1}" srcOrd="8" destOrd="0" presId="urn:microsoft.com/office/officeart/2005/8/layout/cycle6"/>
    <dgm:cxn modelId="{C6708338-DEC6-4CA8-8575-C24218C004F7}" type="presParOf" srcId="{B28AA049-594B-4B66-801A-D54736944DA1}" destId="{7C2B60F5-47EF-491F-95DA-37CF9F6EEA09}" srcOrd="9" destOrd="0" presId="urn:microsoft.com/office/officeart/2005/8/layout/cycle6"/>
    <dgm:cxn modelId="{83258F4E-8B2C-49C7-96B5-1F5854A709A4}" type="presParOf" srcId="{B28AA049-594B-4B66-801A-D54736944DA1}" destId="{B79D25EB-B3C7-4910-BCB8-39DF506DFF5E}" srcOrd="10" destOrd="0" presId="urn:microsoft.com/office/officeart/2005/8/layout/cycle6"/>
    <dgm:cxn modelId="{C48723F3-C23F-4EAC-A260-7E5CF78FD3B5}" type="presParOf" srcId="{B28AA049-594B-4B66-801A-D54736944DA1}" destId="{6154B0D0-37F0-499F-8F4C-792C7AA4D54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ED01E377-F069-46EA-A9F4-8C9E25D7BF5C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0705F-7252-47BA-8236-3A577225BB57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4CD7D36D-2BE1-4F83-8470-95FDBCD26D3D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>bezpečné prostředí</a:t>
          </a:r>
          <a:endParaRPr lang="cs-CZ" sz="2400" b="1" dirty="0">
            <a:latin typeface="Garamond" panose="02020404030301010803" pitchFamily="18" charset="0"/>
          </a:endParaRPr>
        </a:p>
      </dgm:t>
    </dgm:pt>
    <dgm:pt modelId="{DC1DF8DB-CBBB-4DD4-B728-B49D909AD810}" type="parTrans" cxnId="{C2300211-AF75-4E99-B157-4D1994CBEFE0}">
      <dgm:prSet/>
      <dgm:spPr/>
      <dgm:t>
        <a:bodyPr/>
        <a:lstStyle/>
        <a:p>
          <a:endParaRPr lang="cs-CZ"/>
        </a:p>
      </dgm:t>
    </dgm:pt>
    <dgm:pt modelId="{0A2C1D84-01E9-4F39-B2EF-2DE79495BDAB}" type="sibTrans" cxnId="{C2300211-AF75-4E99-B157-4D1994CBEFE0}">
      <dgm:prSet/>
      <dgm:spPr>
        <a:ln>
          <a:noFill/>
        </a:ln>
      </dgm:spPr>
      <dgm:t>
        <a:bodyPr/>
        <a:lstStyle/>
        <a:p>
          <a:endParaRPr lang="cs-CZ"/>
        </a:p>
      </dgm:t>
    </dgm:pt>
    <dgm:pt modelId="{C34D2D6B-59C7-4AC2-8B32-0B1E3EBB5A56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/>
          </a:r>
          <a:br>
            <a:rPr lang="cs-CZ" sz="2400" b="1" dirty="0" smtClean="0">
              <a:latin typeface="Garamond" panose="02020404030301010803" pitchFamily="18" charset="0"/>
            </a:rPr>
          </a:br>
          <a:r>
            <a:rPr lang="cs-CZ" sz="2400" b="1" dirty="0" smtClean="0">
              <a:latin typeface="Garamond" panose="02020404030301010803" pitchFamily="18" charset="0"/>
            </a:rPr>
            <a:t>vzájemný respekt</a:t>
          </a:r>
          <a:br>
            <a:rPr lang="cs-CZ" sz="2400" b="1" dirty="0" smtClean="0">
              <a:latin typeface="Garamond" panose="02020404030301010803" pitchFamily="18" charset="0"/>
            </a:rPr>
          </a:br>
          <a:r>
            <a:rPr lang="cs-CZ" sz="2400" b="1" dirty="0" smtClean="0">
              <a:latin typeface="Garamond" panose="02020404030301010803" pitchFamily="18" charset="0"/>
            </a:rPr>
            <a:t>a úcta </a:t>
          </a:r>
          <a:r>
            <a:rPr lang="cs-CZ" sz="2000" b="1" dirty="0" smtClean="0">
              <a:latin typeface="Garamond" panose="02020404030301010803" pitchFamily="18" charset="0"/>
            </a:rPr>
            <a:t/>
          </a:r>
          <a:br>
            <a:rPr lang="cs-CZ" sz="2000" b="1" dirty="0" smtClean="0">
              <a:latin typeface="Garamond" panose="02020404030301010803" pitchFamily="18" charset="0"/>
            </a:rPr>
          </a:br>
          <a:endParaRPr lang="cs-CZ" sz="2000" b="1" dirty="0">
            <a:latin typeface="Garamond" panose="02020404030301010803" pitchFamily="18" charset="0"/>
          </a:endParaRPr>
        </a:p>
      </dgm:t>
    </dgm:pt>
    <dgm:pt modelId="{1FB823DC-2062-40F8-B83F-5C9A77749871}" type="parTrans" cxnId="{8C89CCD4-AD59-43FB-A00D-EDA7918CE179}">
      <dgm:prSet/>
      <dgm:spPr/>
      <dgm:t>
        <a:bodyPr/>
        <a:lstStyle/>
        <a:p>
          <a:endParaRPr lang="cs-CZ"/>
        </a:p>
      </dgm:t>
    </dgm:pt>
    <dgm:pt modelId="{68E02DFF-1C48-43A6-99BF-6E99775CC680}" type="sibTrans" cxnId="{8C89CCD4-AD59-43FB-A00D-EDA7918CE179}">
      <dgm:prSet/>
      <dgm:spPr>
        <a:ln>
          <a:noFill/>
        </a:ln>
      </dgm:spPr>
      <dgm:t>
        <a:bodyPr/>
        <a:lstStyle/>
        <a:p>
          <a:endParaRPr lang="cs-CZ"/>
        </a:p>
      </dgm:t>
    </dgm:pt>
    <dgm:pt modelId="{B79ECAD4-E9CE-4099-9AB3-B153766E771C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>individuální přístup</a:t>
          </a:r>
          <a:endParaRPr lang="cs-CZ" sz="2400" b="1" dirty="0">
            <a:latin typeface="Garamond" panose="02020404030301010803" pitchFamily="18" charset="0"/>
          </a:endParaRPr>
        </a:p>
      </dgm:t>
    </dgm:pt>
    <dgm:pt modelId="{C2626EA4-EF22-4DE3-91C0-D2BC91EA63AE}" type="parTrans" cxnId="{9B4586D8-E524-4F0C-9D6F-3017CE3E6BD0}">
      <dgm:prSet/>
      <dgm:spPr/>
      <dgm:t>
        <a:bodyPr/>
        <a:lstStyle/>
        <a:p>
          <a:endParaRPr lang="cs-CZ"/>
        </a:p>
      </dgm:t>
    </dgm:pt>
    <dgm:pt modelId="{6A56A792-43E8-4801-AB92-9F227339E2ED}" type="sibTrans" cxnId="{9B4586D8-E524-4F0C-9D6F-3017CE3E6BD0}">
      <dgm:prSet/>
      <dgm:spPr>
        <a:ln w="25400">
          <a:noFill/>
        </a:ln>
      </dgm:spPr>
      <dgm:t>
        <a:bodyPr/>
        <a:lstStyle/>
        <a:p>
          <a:endParaRPr lang="cs-CZ"/>
        </a:p>
      </dgm:t>
    </dgm:pt>
    <dgm:pt modelId="{5A26AAC8-78C0-447A-B012-1EB3DAE9075F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>samostatnost </a:t>
          </a:r>
          <a:br>
            <a:rPr lang="cs-CZ" sz="2400" b="1" dirty="0" smtClean="0">
              <a:latin typeface="Garamond" panose="02020404030301010803" pitchFamily="18" charset="0"/>
            </a:rPr>
          </a:br>
          <a:r>
            <a:rPr lang="cs-CZ" sz="2400" b="1" dirty="0" smtClean="0">
              <a:latin typeface="Garamond" panose="02020404030301010803" pitchFamily="18" charset="0"/>
            </a:rPr>
            <a:t>a odpovědnost</a:t>
          </a:r>
          <a:endParaRPr lang="cs-CZ" sz="2400" b="1" dirty="0">
            <a:latin typeface="Garamond" panose="02020404030301010803" pitchFamily="18" charset="0"/>
          </a:endParaRPr>
        </a:p>
      </dgm:t>
    </dgm:pt>
    <dgm:pt modelId="{DAF6E5DC-32AC-454B-A6A8-400B52D839B0}" type="parTrans" cxnId="{7F35F526-C2B4-41F7-8FB8-BC67199FEA2F}">
      <dgm:prSet/>
      <dgm:spPr/>
      <dgm:t>
        <a:bodyPr/>
        <a:lstStyle/>
        <a:p>
          <a:endParaRPr lang="cs-CZ"/>
        </a:p>
      </dgm:t>
    </dgm:pt>
    <dgm:pt modelId="{035C01D0-DD42-415E-9A0B-066305446B3B}" type="sibTrans" cxnId="{7F35F526-C2B4-41F7-8FB8-BC67199FEA2F}">
      <dgm:prSet/>
      <dgm:spPr>
        <a:ln>
          <a:noFill/>
        </a:ln>
      </dgm:spPr>
      <dgm:t>
        <a:bodyPr/>
        <a:lstStyle/>
        <a:p>
          <a:endParaRPr lang="cs-CZ"/>
        </a:p>
      </dgm:t>
    </dgm:pt>
    <dgm:pt modelId="{1C618D7B-C233-4E19-8C98-E527F082ECC8}">
      <dgm:prSet phldrT="[Text]" custT="1"/>
      <dgm:spPr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>spolupráce</a:t>
          </a:r>
          <a:endParaRPr lang="cs-CZ" sz="2400" b="1" dirty="0">
            <a:latin typeface="Garamond" panose="02020404030301010803" pitchFamily="18" charset="0"/>
          </a:endParaRPr>
        </a:p>
      </dgm:t>
    </dgm:pt>
    <dgm:pt modelId="{5372DDDC-6241-4A44-9BB5-696A37CEF312}" type="parTrans" cxnId="{9816D2A7-D438-47FC-AF0B-57576F406739}">
      <dgm:prSet/>
      <dgm:spPr/>
      <dgm:t>
        <a:bodyPr/>
        <a:lstStyle/>
        <a:p>
          <a:endParaRPr lang="cs-CZ"/>
        </a:p>
      </dgm:t>
    </dgm:pt>
    <dgm:pt modelId="{BA7C8D3B-16CD-472B-82EA-B4C4CDC243BE}" type="sibTrans" cxnId="{9816D2A7-D438-47FC-AF0B-57576F406739}">
      <dgm:prSet/>
      <dgm:spPr>
        <a:ln>
          <a:noFill/>
        </a:ln>
      </dgm:spPr>
      <dgm:t>
        <a:bodyPr/>
        <a:lstStyle/>
        <a:p>
          <a:endParaRPr lang="cs-CZ"/>
        </a:p>
      </dgm:t>
    </dgm:pt>
    <dgm:pt modelId="{AABEC810-4D71-4C5A-932A-08A24AE488D2}">
      <dgm:prSet phldrT="[Text]" custT="1"/>
      <dgm:spPr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cs-CZ" sz="2400" b="1" dirty="0" smtClean="0">
              <a:latin typeface="Garamond" panose="02020404030301010803" pitchFamily="18" charset="0"/>
            </a:rPr>
            <a:t>radost z učení</a:t>
          </a:r>
          <a:endParaRPr lang="cs-CZ" sz="2400" b="1" dirty="0">
            <a:latin typeface="Garamond" panose="02020404030301010803" pitchFamily="18" charset="0"/>
          </a:endParaRPr>
        </a:p>
      </dgm:t>
    </dgm:pt>
    <dgm:pt modelId="{C74BF13C-6440-445F-81A1-217F9BF1201B}" type="parTrans" cxnId="{9995E9DD-19B1-49C8-B806-902B467FC3E6}">
      <dgm:prSet/>
      <dgm:spPr/>
      <dgm:t>
        <a:bodyPr/>
        <a:lstStyle/>
        <a:p>
          <a:endParaRPr lang="cs-CZ"/>
        </a:p>
      </dgm:t>
    </dgm:pt>
    <dgm:pt modelId="{44526512-7717-483E-893A-0B98C5593C6E}" type="sibTrans" cxnId="{9995E9DD-19B1-49C8-B806-902B467FC3E6}">
      <dgm:prSet/>
      <dgm:spPr>
        <a:ln w="25400">
          <a:noFill/>
        </a:ln>
      </dgm:spPr>
      <dgm:t>
        <a:bodyPr/>
        <a:lstStyle/>
        <a:p>
          <a:endParaRPr lang="cs-CZ"/>
        </a:p>
      </dgm:t>
    </dgm:pt>
    <dgm:pt modelId="{CE552AE6-FF7D-48E7-9E46-95BD93068C9E}" type="pres">
      <dgm:prSet presAssocID="{01C0705F-7252-47BA-8236-3A577225BB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9215CC-49A4-4A6B-BE01-7378956EA386}" type="pres">
      <dgm:prSet presAssocID="{4CD7D36D-2BE1-4F83-8470-95FDBCD26D3D}" presName="node" presStyleLbl="node1" presStyleIdx="0" presStyleCnt="6" custScaleX="200407" custRadScaleRad="92978" custRadScaleInc="6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02A9B7-35B0-47AC-8C0B-8D935B577A8B}" type="pres">
      <dgm:prSet presAssocID="{4CD7D36D-2BE1-4F83-8470-95FDBCD26D3D}" presName="spNode" presStyleCnt="0"/>
      <dgm:spPr/>
    </dgm:pt>
    <dgm:pt modelId="{688373C5-77AE-4F70-84F3-23784CE188E3}" type="pres">
      <dgm:prSet presAssocID="{0A2C1D84-01E9-4F39-B2EF-2DE79495BDAB}" presName="sibTrans" presStyleLbl="sibTrans1D1" presStyleIdx="0" presStyleCnt="6"/>
      <dgm:spPr/>
      <dgm:t>
        <a:bodyPr/>
        <a:lstStyle/>
        <a:p>
          <a:endParaRPr lang="cs-CZ"/>
        </a:p>
      </dgm:t>
    </dgm:pt>
    <dgm:pt modelId="{401FEDB8-C710-49F6-B538-91F38215ACB9}" type="pres">
      <dgm:prSet presAssocID="{C34D2D6B-59C7-4AC2-8B32-0B1E3EBB5A56}" presName="node" presStyleLbl="node1" presStyleIdx="1" presStyleCnt="6" custScaleX="197211" custRadScaleRad="95140" custRadScaleInc="379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8B5D38-D8BB-48E0-8030-D516EC6E03A6}" type="pres">
      <dgm:prSet presAssocID="{C34D2D6B-59C7-4AC2-8B32-0B1E3EBB5A56}" presName="spNode" presStyleCnt="0"/>
      <dgm:spPr/>
    </dgm:pt>
    <dgm:pt modelId="{1F213E7E-2D29-4491-BC21-149883F55D3E}" type="pres">
      <dgm:prSet presAssocID="{68E02DFF-1C48-43A6-99BF-6E99775CC680}" presName="sibTrans" presStyleLbl="sibTrans1D1" presStyleIdx="1" presStyleCnt="6"/>
      <dgm:spPr/>
      <dgm:t>
        <a:bodyPr/>
        <a:lstStyle/>
        <a:p>
          <a:endParaRPr lang="cs-CZ"/>
        </a:p>
      </dgm:t>
    </dgm:pt>
    <dgm:pt modelId="{2DA19F22-0997-4FFD-AD80-C976FA8E4A20}" type="pres">
      <dgm:prSet presAssocID="{B79ECAD4-E9CE-4099-9AB3-B153766E771C}" presName="node" presStyleLbl="node1" presStyleIdx="2" presStyleCnt="6" custScaleX="164110" custRadScaleRad="91907" custRadScaleInc="-866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FC9F4A-197D-4A29-BA0C-151CCB06F138}" type="pres">
      <dgm:prSet presAssocID="{B79ECAD4-E9CE-4099-9AB3-B153766E771C}" presName="spNode" presStyleCnt="0"/>
      <dgm:spPr/>
    </dgm:pt>
    <dgm:pt modelId="{18F99D3A-73C7-4874-A5BE-274A10AB6482}" type="pres">
      <dgm:prSet presAssocID="{6A56A792-43E8-4801-AB92-9F227339E2ED}" presName="sibTrans" presStyleLbl="sibTrans1D1" presStyleIdx="2" presStyleCnt="6"/>
      <dgm:spPr/>
      <dgm:t>
        <a:bodyPr/>
        <a:lstStyle/>
        <a:p>
          <a:endParaRPr lang="cs-CZ"/>
        </a:p>
      </dgm:t>
    </dgm:pt>
    <dgm:pt modelId="{FEE7BCC7-5287-4429-9A2D-0C11D4777D61}" type="pres">
      <dgm:prSet presAssocID="{AABEC810-4D71-4C5A-932A-08A24AE488D2}" presName="node" presStyleLbl="node1" presStyleIdx="3" presStyleCnt="6" custScaleX="186004" custRadScaleRad="78371" custRadScaleInc="-148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F07A3C-F379-4503-BAE1-559281F8385D}" type="pres">
      <dgm:prSet presAssocID="{AABEC810-4D71-4C5A-932A-08A24AE488D2}" presName="spNode" presStyleCnt="0"/>
      <dgm:spPr/>
    </dgm:pt>
    <dgm:pt modelId="{C4424E46-32F4-4E5C-B34D-2CA381F3520A}" type="pres">
      <dgm:prSet presAssocID="{44526512-7717-483E-893A-0B98C5593C6E}" presName="sibTrans" presStyleLbl="sibTrans1D1" presStyleIdx="3" presStyleCnt="6"/>
      <dgm:spPr/>
      <dgm:t>
        <a:bodyPr/>
        <a:lstStyle/>
        <a:p>
          <a:endParaRPr lang="cs-CZ"/>
        </a:p>
      </dgm:t>
    </dgm:pt>
    <dgm:pt modelId="{5BCC80D5-CD80-49F7-B5D2-1963C883B15E}" type="pres">
      <dgm:prSet presAssocID="{5A26AAC8-78C0-447A-B012-1EB3DAE9075F}" presName="node" presStyleLbl="node1" presStyleIdx="4" presStyleCnt="6" custScaleX="176680" custRadScaleRad="81671" custRadScaleInc="747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F0A2DE-2A18-4C61-81CE-969ADF803A41}" type="pres">
      <dgm:prSet presAssocID="{5A26AAC8-78C0-447A-B012-1EB3DAE9075F}" presName="spNode" presStyleCnt="0"/>
      <dgm:spPr/>
    </dgm:pt>
    <dgm:pt modelId="{1195CB76-ED9A-4ABA-8661-721A089ACA91}" type="pres">
      <dgm:prSet presAssocID="{035C01D0-DD42-415E-9A0B-066305446B3B}" presName="sibTrans" presStyleLbl="sibTrans1D1" presStyleIdx="4" presStyleCnt="6"/>
      <dgm:spPr/>
      <dgm:t>
        <a:bodyPr/>
        <a:lstStyle/>
        <a:p>
          <a:endParaRPr lang="cs-CZ"/>
        </a:p>
      </dgm:t>
    </dgm:pt>
    <dgm:pt modelId="{76924A02-E401-4CC9-AAFA-ED174E748995}" type="pres">
      <dgm:prSet presAssocID="{1C618D7B-C233-4E19-8C98-E527F082ECC8}" presName="node" presStyleLbl="node1" presStyleIdx="5" presStyleCnt="6" custScaleX="162297" custRadScaleRad="88248" custRadScaleInc="-333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843F1E-5C7D-4776-8579-E75EA4EE9F87}" type="pres">
      <dgm:prSet presAssocID="{1C618D7B-C233-4E19-8C98-E527F082ECC8}" presName="spNode" presStyleCnt="0"/>
      <dgm:spPr/>
    </dgm:pt>
    <dgm:pt modelId="{8B07E071-8042-46A2-A48D-28BB16748549}" type="pres">
      <dgm:prSet presAssocID="{BA7C8D3B-16CD-472B-82EA-B4C4CDC243BE}" presName="sibTrans" presStyleLbl="sibTrans1D1" presStyleIdx="5" presStyleCnt="6"/>
      <dgm:spPr/>
      <dgm:t>
        <a:bodyPr/>
        <a:lstStyle/>
        <a:p>
          <a:endParaRPr lang="cs-CZ"/>
        </a:p>
      </dgm:t>
    </dgm:pt>
  </dgm:ptLst>
  <dgm:cxnLst>
    <dgm:cxn modelId="{8C89CCD4-AD59-43FB-A00D-EDA7918CE179}" srcId="{01C0705F-7252-47BA-8236-3A577225BB57}" destId="{C34D2D6B-59C7-4AC2-8B32-0B1E3EBB5A56}" srcOrd="1" destOrd="0" parTransId="{1FB823DC-2062-40F8-B83F-5C9A77749871}" sibTransId="{68E02DFF-1C48-43A6-99BF-6E99775CC680}"/>
    <dgm:cxn modelId="{1C69EF47-2821-4D4A-BA0D-7D3085709CD0}" type="presOf" srcId="{BA7C8D3B-16CD-472B-82EA-B4C4CDC243BE}" destId="{8B07E071-8042-46A2-A48D-28BB16748549}" srcOrd="0" destOrd="0" presId="urn:microsoft.com/office/officeart/2005/8/layout/cycle6"/>
    <dgm:cxn modelId="{BA7E04BF-5278-4F01-A70E-F101EFB51EA7}" type="presOf" srcId="{035C01D0-DD42-415E-9A0B-066305446B3B}" destId="{1195CB76-ED9A-4ABA-8661-721A089ACA91}" srcOrd="0" destOrd="0" presId="urn:microsoft.com/office/officeart/2005/8/layout/cycle6"/>
    <dgm:cxn modelId="{90E898D9-3A77-450D-9B97-91683E9734D5}" type="presOf" srcId="{44526512-7717-483E-893A-0B98C5593C6E}" destId="{C4424E46-32F4-4E5C-B34D-2CA381F3520A}" srcOrd="0" destOrd="0" presId="urn:microsoft.com/office/officeart/2005/8/layout/cycle6"/>
    <dgm:cxn modelId="{39F83A04-CEF0-44E6-BE1B-541D3DABC328}" type="presOf" srcId="{5A26AAC8-78C0-447A-B012-1EB3DAE9075F}" destId="{5BCC80D5-CD80-49F7-B5D2-1963C883B15E}" srcOrd="0" destOrd="0" presId="urn:microsoft.com/office/officeart/2005/8/layout/cycle6"/>
    <dgm:cxn modelId="{A1E2863B-A3A5-494D-9289-5F1D66D49224}" type="presOf" srcId="{01C0705F-7252-47BA-8236-3A577225BB57}" destId="{CE552AE6-FF7D-48E7-9E46-95BD93068C9E}" srcOrd="0" destOrd="0" presId="urn:microsoft.com/office/officeart/2005/8/layout/cycle6"/>
    <dgm:cxn modelId="{7F35F526-C2B4-41F7-8FB8-BC67199FEA2F}" srcId="{01C0705F-7252-47BA-8236-3A577225BB57}" destId="{5A26AAC8-78C0-447A-B012-1EB3DAE9075F}" srcOrd="4" destOrd="0" parTransId="{DAF6E5DC-32AC-454B-A6A8-400B52D839B0}" sibTransId="{035C01D0-DD42-415E-9A0B-066305446B3B}"/>
    <dgm:cxn modelId="{9816D2A7-D438-47FC-AF0B-57576F406739}" srcId="{01C0705F-7252-47BA-8236-3A577225BB57}" destId="{1C618D7B-C233-4E19-8C98-E527F082ECC8}" srcOrd="5" destOrd="0" parTransId="{5372DDDC-6241-4A44-9BB5-696A37CEF312}" sibTransId="{BA7C8D3B-16CD-472B-82EA-B4C4CDC243BE}"/>
    <dgm:cxn modelId="{D40FCCDB-0AA6-487F-B422-900DF032D208}" type="presOf" srcId="{1C618D7B-C233-4E19-8C98-E527F082ECC8}" destId="{76924A02-E401-4CC9-AAFA-ED174E748995}" srcOrd="0" destOrd="0" presId="urn:microsoft.com/office/officeart/2005/8/layout/cycle6"/>
    <dgm:cxn modelId="{ADD1D381-19E8-43E3-BA6B-CF3AE98AD11B}" type="presOf" srcId="{4CD7D36D-2BE1-4F83-8470-95FDBCD26D3D}" destId="{D89215CC-49A4-4A6B-BE01-7378956EA386}" srcOrd="0" destOrd="0" presId="urn:microsoft.com/office/officeart/2005/8/layout/cycle6"/>
    <dgm:cxn modelId="{72DABAD0-465F-4089-B46C-214C3F71F40D}" type="presOf" srcId="{C34D2D6B-59C7-4AC2-8B32-0B1E3EBB5A56}" destId="{401FEDB8-C710-49F6-B538-91F38215ACB9}" srcOrd="0" destOrd="0" presId="urn:microsoft.com/office/officeart/2005/8/layout/cycle6"/>
    <dgm:cxn modelId="{31399FE9-5BBF-469E-BDBD-FADF435ED25F}" type="presOf" srcId="{0A2C1D84-01E9-4F39-B2EF-2DE79495BDAB}" destId="{688373C5-77AE-4F70-84F3-23784CE188E3}" srcOrd="0" destOrd="0" presId="urn:microsoft.com/office/officeart/2005/8/layout/cycle6"/>
    <dgm:cxn modelId="{9B4586D8-E524-4F0C-9D6F-3017CE3E6BD0}" srcId="{01C0705F-7252-47BA-8236-3A577225BB57}" destId="{B79ECAD4-E9CE-4099-9AB3-B153766E771C}" srcOrd="2" destOrd="0" parTransId="{C2626EA4-EF22-4DE3-91C0-D2BC91EA63AE}" sibTransId="{6A56A792-43E8-4801-AB92-9F227339E2ED}"/>
    <dgm:cxn modelId="{2908C357-2A13-487A-97A2-1A33F2C2CA81}" type="presOf" srcId="{B79ECAD4-E9CE-4099-9AB3-B153766E771C}" destId="{2DA19F22-0997-4FFD-AD80-C976FA8E4A20}" srcOrd="0" destOrd="0" presId="urn:microsoft.com/office/officeart/2005/8/layout/cycle6"/>
    <dgm:cxn modelId="{9995E9DD-19B1-49C8-B806-902B467FC3E6}" srcId="{01C0705F-7252-47BA-8236-3A577225BB57}" destId="{AABEC810-4D71-4C5A-932A-08A24AE488D2}" srcOrd="3" destOrd="0" parTransId="{C74BF13C-6440-445F-81A1-217F9BF1201B}" sibTransId="{44526512-7717-483E-893A-0B98C5593C6E}"/>
    <dgm:cxn modelId="{6C606B2C-1DF8-430B-A1E9-2E7998AAC50E}" type="presOf" srcId="{68E02DFF-1C48-43A6-99BF-6E99775CC680}" destId="{1F213E7E-2D29-4491-BC21-149883F55D3E}" srcOrd="0" destOrd="0" presId="urn:microsoft.com/office/officeart/2005/8/layout/cycle6"/>
    <dgm:cxn modelId="{7E0B8DA6-6BEF-4DEB-8D1E-75CAD50CC261}" type="presOf" srcId="{6A56A792-43E8-4801-AB92-9F227339E2ED}" destId="{18F99D3A-73C7-4874-A5BE-274A10AB6482}" srcOrd="0" destOrd="0" presId="urn:microsoft.com/office/officeart/2005/8/layout/cycle6"/>
    <dgm:cxn modelId="{C2300211-AF75-4E99-B157-4D1994CBEFE0}" srcId="{01C0705F-7252-47BA-8236-3A577225BB57}" destId="{4CD7D36D-2BE1-4F83-8470-95FDBCD26D3D}" srcOrd="0" destOrd="0" parTransId="{DC1DF8DB-CBBB-4DD4-B728-B49D909AD810}" sibTransId="{0A2C1D84-01E9-4F39-B2EF-2DE79495BDAB}"/>
    <dgm:cxn modelId="{EB815EDB-3B7C-4969-BD3D-77E7FD9F1324}" type="presOf" srcId="{AABEC810-4D71-4C5A-932A-08A24AE488D2}" destId="{FEE7BCC7-5287-4429-9A2D-0C11D4777D61}" srcOrd="0" destOrd="0" presId="urn:microsoft.com/office/officeart/2005/8/layout/cycle6"/>
    <dgm:cxn modelId="{D8E3B555-068D-4E0F-83E9-E34066CDC6B3}" type="presParOf" srcId="{CE552AE6-FF7D-48E7-9E46-95BD93068C9E}" destId="{D89215CC-49A4-4A6B-BE01-7378956EA386}" srcOrd="0" destOrd="0" presId="urn:microsoft.com/office/officeart/2005/8/layout/cycle6"/>
    <dgm:cxn modelId="{0D50013D-515F-4C76-B0A0-77D7EB6AF544}" type="presParOf" srcId="{CE552AE6-FF7D-48E7-9E46-95BD93068C9E}" destId="{2902A9B7-35B0-47AC-8C0B-8D935B577A8B}" srcOrd="1" destOrd="0" presId="urn:microsoft.com/office/officeart/2005/8/layout/cycle6"/>
    <dgm:cxn modelId="{2E0226D3-E20F-43EF-B772-9F912002A972}" type="presParOf" srcId="{CE552AE6-FF7D-48E7-9E46-95BD93068C9E}" destId="{688373C5-77AE-4F70-84F3-23784CE188E3}" srcOrd="2" destOrd="0" presId="urn:microsoft.com/office/officeart/2005/8/layout/cycle6"/>
    <dgm:cxn modelId="{8467BF03-71BD-4498-83B4-05B74397A3CF}" type="presParOf" srcId="{CE552AE6-FF7D-48E7-9E46-95BD93068C9E}" destId="{401FEDB8-C710-49F6-B538-91F38215ACB9}" srcOrd="3" destOrd="0" presId="urn:microsoft.com/office/officeart/2005/8/layout/cycle6"/>
    <dgm:cxn modelId="{E9BB7D50-17CC-4CE5-BA85-2E6886D27CB1}" type="presParOf" srcId="{CE552AE6-FF7D-48E7-9E46-95BD93068C9E}" destId="{C18B5D38-D8BB-48E0-8030-D516EC6E03A6}" srcOrd="4" destOrd="0" presId="urn:microsoft.com/office/officeart/2005/8/layout/cycle6"/>
    <dgm:cxn modelId="{0C0FB16C-F26F-4B9E-AA59-A8D1FCD15EA9}" type="presParOf" srcId="{CE552AE6-FF7D-48E7-9E46-95BD93068C9E}" destId="{1F213E7E-2D29-4491-BC21-149883F55D3E}" srcOrd="5" destOrd="0" presId="urn:microsoft.com/office/officeart/2005/8/layout/cycle6"/>
    <dgm:cxn modelId="{8F24CC9A-4998-4194-9E9B-3FF8F7378166}" type="presParOf" srcId="{CE552AE6-FF7D-48E7-9E46-95BD93068C9E}" destId="{2DA19F22-0997-4FFD-AD80-C976FA8E4A20}" srcOrd="6" destOrd="0" presId="urn:microsoft.com/office/officeart/2005/8/layout/cycle6"/>
    <dgm:cxn modelId="{CE9F9E10-94B2-41E2-8D62-68AF22BF1646}" type="presParOf" srcId="{CE552AE6-FF7D-48E7-9E46-95BD93068C9E}" destId="{43FC9F4A-197D-4A29-BA0C-151CCB06F138}" srcOrd="7" destOrd="0" presId="urn:microsoft.com/office/officeart/2005/8/layout/cycle6"/>
    <dgm:cxn modelId="{810924BC-4C4B-4E64-9E35-A9436215A301}" type="presParOf" srcId="{CE552AE6-FF7D-48E7-9E46-95BD93068C9E}" destId="{18F99D3A-73C7-4874-A5BE-274A10AB6482}" srcOrd="8" destOrd="0" presId="urn:microsoft.com/office/officeart/2005/8/layout/cycle6"/>
    <dgm:cxn modelId="{1936B432-6DA9-4135-BB3A-B0DD805CFA19}" type="presParOf" srcId="{CE552AE6-FF7D-48E7-9E46-95BD93068C9E}" destId="{FEE7BCC7-5287-4429-9A2D-0C11D4777D61}" srcOrd="9" destOrd="0" presId="urn:microsoft.com/office/officeart/2005/8/layout/cycle6"/>
    <dgm:cxn modelId="{F46247B1-44D0-469B-83AD-C5864E57AE6E}" type="presParOf" srcId="{CE552AE6-FF7D-48E7-9E46-95BD93068C9E}" destId="{04F07A3C-F379-4503-BAE1-559281F8385D}" srcOrd="10" destOrd="0" presId="urn:microsoft.com/office/officeart/2005/8/layout/cycle6"/>
    <dgm:cxn modelId="{773641C5-2A8D-4EDF-A99C-3D41B5118F99}" type="presParOf" srcId="{CE552AE6-FF7D-48E7-9E46-95BD93068C9E}" destId="{C4424E46-32F4-4E5C-B34D-2CA381F3520A}" srcOrd="11" destOrd="0" presId="urn:microsoft.com/office/officeart/2005/8/layout/cycle6"/>
    <dgm:cxn modelId="{7D0513D9-06C2-402E-8580-29B94022E61A}" type="presParOf" srcId="{CE552AE6-FF7D-48E7-9E46-95BD93068C9E}" destId="{5BCC80D5-CD80-49F7-B5D2-1963C883B15E}" srcOrd="12" destOrd="0" presId="urn:microsoft.com/office/officeart/2005/8/layout/cycle6"/>
    <dgm:cxn modelId="{B8BCE0EC-5AC0-4B8C-95D4-C380EAB9AE89}" type="presParOf" srcId="{CE552AE6-FF7D-48E7-9E46-95BD93068C9E}" destId="{41F0A2DE-2A18-4C61-81CE-969ADF803A41}" srcOrd="13" destOrd="0" presId="urn:microsoft.com/office/officeart/2005/8/layout/cycle6"/>
    <dgm:cxn modelId="{623E4D11-6092-4103-BFB3-4D36BE457188}" type="presParOf" srcId="{CE552AE6-FF7D-48E7-9E46-95BD93068C9E}" destId="{1195CB76-ED9A-4ABA-8661-721A089ACA91}" srcOrd="14" destOrd="0" presId="urn:microsoft.com/office/officeart/2005/8/layout/cycle6"/>
    <dgm:cxn modelId="{47220E5A-323A-405B-84F7-8DDD07E7A0EB}" type="presParOf" srcId="{CE552AE6-FF7D-48E7-9E46-95BD93068C9E}" destId="{76924A02-E401-4CC9-AAFA-ED174E748995}" srcOrd="15" destOrd="0" presId="urn:microsoft.com/office/officeart/2005/8/layout/cycle6"/>
    <dgm:cxn modelId="{9CC7D9BD-6B25-499F-83B2-D6A5387249F2}" type="presParOf" srcId="{CE552AE6-FF7D-48E7-9E46-95BD93068C9E}" destId="{E5843F1E-5C7D-4776-8579-E75EA4EE9F87}" srcOrd="16" destOrd="0" presId="urn:microsoft.com/office/officeart/2005/8/layout/cycle6"/>
    <dgm:cxn modelId="{61D24422-DDF1-460F-8C32-0B9E4CD484B2}" type="presParOf" srcId="{CE552AE6-FF7D-48E7-9E46-95BD93068C9E}" destId="{8B07E071-8042-46A2-A48D-28BB16748549}" srcOrd="17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F9B8C2BB-251D-47E8-9C7F-3F9BA73B3392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9867220A-CFB4-4372-B764-C9BB21BE9CA0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0946940-87D5-44E4-AC51-A699D839AE24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A71B04C2-9638-4559-92D9-DDC9C7C29C6E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01650DFC-E696-4DC4-A0C1-CF4E26447CE8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9E4298-2530-4DA5-984C-47EBE8C1DAC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28AA049-594B-4B66-801A-D54736944DA1}" type="pres">
      <dgm:prSet presAssocID="{5B9E4298-2530-4DA5-984C-47EBE8C1DA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BDA25836-2052-401D-BBAD-04843C8DC2BB}" type="presOf" srcId="{5B9E4298-2530-4DA5-984C-47EBE8C1DACF}" destId="{B28AA049-594B-4B66-801A-D54736944DA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90AF-D48A-4B60-AC0F-5D75A41CD6AC}">
      <dsp:nvSpPr>
        <dsp:cNvPr id="0" name=""/>
        <dsp:cNvSpPr/>
      </dsp:nvSpPr>
      <dsp:spPr>
        <a:xfrm>
          <a:off x="3500780" y="198402"/>
          <a:ext cx="2786647" cy="839930"/>
        </a:xfrm>
        <a:prstGeom prst="round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MŠ</a:t>
          </a: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Bořanovická 114</a:t>
          </a:r>
          <a:b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(r. 1950) 4 třídy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782" y="239404"/>
        <a:ext cx="2704643" cy="757926"/>
      </dsp:txXfrm>
    </dsp:sp>
    <dsp:sp modelId="{947CEBB9-E7E5-4836-AE79-6C93D9CC0476}">
      <dsp:nvSpPr>
        <dsp:cNvPr id="0" name=""/>
        <dsp:cNvSpPr/>
      </dsp:nvSpPr>
      <dsp:spPr>
        <a:xfrm>
          <a:off x="3016929" y="939726"/>
          <a:ext cx="3699554" cy="3699554"/>
        </a:xfrm>
        <a:custGeom>
          <a:avLst/>
          <a:gdLst/>
          <a:ahLst/>
          <a:cxnLst/>
          <a:rect l="0" t="0" r="0" b="0"/>
          <a:pathLst>
            <a:path>
              <a:moveTo>
                <a:pt x="2456275" y="102254"/>
              </a:moveTo>
              <a:arcTo wR="1849777" hR="1849777" stAng="17348396" swAng="2077795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5F0A3-9C78-4808-960C-96331F443098}">
      <dsp:nvSpPr>
        <dsp:cNvPr id="0" name=""/>
        <dsp:cNvSpPr/>
      </dsp:nvSpPr>
      <dsp:spPr>
        <a:xfrm>
          <a:off x="5283459" y="1705303"/>
          <a:ext cx="3346048" cy="87326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ZŠ</a:t>
          </a: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1. st. – </a:t>
          </a:r>
          <a: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Revoluční 903</a:t>
          </a:r>
          <a:b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(r. 2015) 7 tříd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6088" y="1747932"/>
        <a:ext cx="3260790" cy="788007"/>
      </dsp:txXfrm>
    </dsp:sp>
    <dsp:sp modelId="{CC6F7755-E68E-4839-81E9-9BD15870103E}">
      <dsp:nvSpPr>
        <dsp:cNvPr id="0" name=""/>
        <dsp:cNvSpPr/>
      </dsp:nvSpPr>
      <dsp:spPr>
        <a:xfrm>
          <a:off x="2921543" y="161908"/>
          <a:ext cx="3699554" cy="3699554"/>
        </a:xfrm>
        <a:custGeom>
          <a:avLst/>
          <a:gdLst/>
          <a:ahLst/>
          <a:cxnLst/>
          <a:rect l="0" t="0" r="0" b="0"/>
          <a:pathLst>
            <a:path>
              <a:moveTo>
                <a:pt x="3605449" y="2432263"/>
              </a:moveTo>
              <a:arcTo wR="1849777" hR="1849777" stAng="1101270" swAng="3099714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0A4F2-862D-439B-9261-D0844B00FCA9}">
      <dsp:nvSpPr>
        <dsp:cNvPr id="0" name=""/>
        <dsp:cNvSpPr/>
      </dsp:nvSpPr>
      <dsp:spPr>
        <a:xfrm>
          <a:off x="3335727" y="3755629"/>
          <a:ext cx="3258332" cy="870689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/>
          </a:r>
          <a:br>
            <a:rPr lang="cs-CZ" sz="2400" kern="1200" dirty="0" smtClean="0"/>
          </a:br>
          <a:r>
            <a:rPr lang="cs-CZ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ZŠ</a:t>
          </a:r>
          <a:r>
            <a:rPr lang="cs-CZ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2. st. - </a:t>
          </a:r>
          <a: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 Rybníka 930 </a:t>
          </a:r>
          <a:b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(r. 2017) 8 tříd</a:t>
          </a:r>
          <a:br>
            <a:rPr lang="cs-CZ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8231" y="3798133"/>
        <a:ext cx="3173324" cy="785681"/>
      </dsp:txXfrm>
    </dsp:sp>
    <dsp:sp modelId="{A3DCE1BB-C722-4EDF-BCEE-3968EF8704A1}">
      <dsp:nvSpPr>
        <dsp:cNvPr id="0" name=""/>
        <dsp:cNvSpPr/>
      </dsp:nvSpPr>
      <dsp:spPr>
        <a:xfrm>
          <a:off x="3357054" y="196740"/>
          <a:ext cx="3699554" cy="3699554"/>
        </a:xfrm>
        <a:custGeom>
          <a:avLst/>
          <a:gdLst/>
          <a:ahLst/>
          <a:cxnLst/>
          <a:rect l="0" t="0" r="0" b="0"/>
          <a:pathLst>
            <a:path>
              <a:moveTo>
                <a:pt x="1130234" y="3553870"/>
              </a:moveTo>
              <a:arcTo wR="1849777" hR="1849777" stAng="6773496" swAng="2422188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B60F5-47EF-491F-95DA-37CF9F6EEA09}">
      <dsp:nvSpPr>
        <dsp:cNvPr id="0" name=""/>
        <dsp:cNvSpPr/>
      </dsp:nvSpPr>
      <dsp:spPr>
        <a:xfrm>
          <a:off x="1799155" y="1964484"/>
          <a:ext cx="2534390" cy="902647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MŠ</a:t>
          </a: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cs-C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Lánská 993</a:t>
          </a: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(r. 2021) 1 třída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3219" y="2008548"/>
        <a:ext cx="2446262" cy="814519"/>
      </dsp:txXfrm>
    </dsp:sp>
    <dsp:sp modelId="{6154B0D0-37F0-499F-8F4C-792C7AA4D54A}">
      <dsp:nvSpPr>
        <dsp:cNvPr id="0" name=""/>
        <dsp:cNvSpPr/>
      </dsp:nvSpPr>
      <dsp:spPr>
        <a:xfrm>
          <a:off x="3357917" y="883586"/>
          <a:ext cx="3699554" cy="3699554"/>
        </a:xfrm>
        <a:custGeom>
          <a:avLst/>
          <a:gdLst/>
          <a:ahLst/>
          <a:cxnLst/>
          <a:rect l="0" t="0" r="0" b="0"/>
          <a:pathLst>
            <a:path>
              <a:moveTo>
                <a:pt x="172901" y="1068904"/>
              </a:moveTo>
              <a:arcTo wR="1849777" hR="1849777" stAng="12298202" swAng="2461085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15CC-49A4-4A6B-BE01-7378956EA386}">
      <dsp:nvSpPr>
        <dsp:cNvPr id="0" name=""/>
        <dsp:cNvSpPr/>
      </dsp:nvSpPr>
      <dsp:spPr>
        <a:xfrm>
          <a:off x="2739681" y="141402"/>
          <a:ext cx="2600844" cy="843557"/>
        </a:xfrm>
        <a:prstGeom prst="round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>bezpečné prostředí</a:t>
          </a:r>
          <a:endParaRPr lang="cs-CZ" sz="2400" b="1" kern="1200" dirty="0">
            <a:latin typeface="Garamond" panose="02020404030301010803" pitchFamily="18" charset="0"/>
          </a:endParaRPr>
        </a:p>
      </dsp:txBody>
      <dsp:txXfrm>
        <a:off x="2780860" y="182581"/>
        <a:ext cx="2518486" cy="761199"/>
      </dsp:txXfrm>
    </dsp:sp>
    <dsp:sp modelId="{688373C5-77AE-4F70-84F3-23784CE188E3}">
      <dsp:nvSpPr>
        <dsp:cNvPr id="0" name=""/>
        <dsp:cNvSpPr/>
      </dsp:nvSpPr>
      <dsp:spPr>
        <a:xfrm>
          <a:off x="1817814" y="783491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2865386" y="203731"/>
              </a:moveTo>
              <a:arcTo wR="1988591" hR="1988591" stAng="17769729" swAng="874409"/>
            </a:path>
          </a:pathLst>
        </a:custGeom>
        <a:noFill/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FEDB8-C710-49F6-B538-91F38215ACB9}">
      <dsp:nvSpPr>
        <dsp:cNvPr id="0" name=""/>
        <dsp:cNvSpPr/>
      </dsp:nvSpPr>
      <dsp:spPr>
        <a:xfrm>
          <a:off x="4466787" y="1268634"/>
          <a:ext cx="2559367" cy="843557"/>
        </a:xfrm>
        <a:prstGeom prst="round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/>
          </a:r>
          <a:br>
            <a:rPr lang="cs-CZ" sz="2400" b="1" kern="1200" dirty="0" smtClean="0">
              <a:latin typeface="Garamond" panose="02020404030301010803" pitchFamily="18" charset="0"/>
            </a:rPr>
          </a:br>
          <a:r>
            <a:rPr lang="cs-CZ" sz="2400" b="1" kern="1200" dirty="0" smtClean="0">
              <a:latin typeface="Garamond" panose="02020404030301010803" pitchFamily="18" charset="0"/>
            </a:rPr>
            <a:t>vzájemný respekt</a:t>
          </a:r>
          <a:br>
            <a:rPr lang="cs-CZ" sz="2400" b="1" kern="1200" dirty="0" smtClean="0">
              <a:latin typeface="Garamond" panose="02020404030301010803" pitchFamily="18" charset="0"/>
            </a:rPr>
          </a:br>
          <a:r>
            <a:rPr lang="cs-CZ" sz="2400" b="1" kern="1200" dirty="0" smtClean="0">
              <a:latin typeface="Garamond" panose="02020404030301010803" pitchFamily="18" charset="0"/>
            </a:rPr>
            <a:t>a úcta </a:t>
          </a:r>
          <a:r>
            <a:rPr lang="cs-CZ" sz="2000" b="1" kern="1200" dirty="0" smtClean="0">
              <a:latin typeface="Garamond" panose="02020404030301010803" pitchFamily="18" charset="0"/>
            </a:rPr>
            <a:t/>
          </a:r>
          <a:br>
            <a:rPr lang="cs-CZ" sz="2000" b="1" kern="1200" dirty="0" smtClean="0">
              <a:latin typeface="Garamond" panose="02020404030301010803" pitchFamily="18" charset="0"/>
            </a:rPr>
          </a:br>
          <a:endParaRPr lang="cs-CZ" sz="2000" b="1" kern="1200" dirty="0">
            <a:latin typeface="Garamond" panose="02020404030301010803" pitchFamily="18" charset="0"/>
          </a:endParaRPr>
        </a:p>
      </dsp:txBody>
      <dsp:txXfrm>
        <a:off x="4507966" y="1309813"/>
        <a:ext cx="2477009" cy="761199"/>
      </dsp:txXfrm>
    </dsp:sp>
    <dsp:sp modelId="{1F213E7E-2D29-4491-BC21-149883F55D3E}">
      <dsp:nvSpPr>
        <dsp:cNvPr id="0" name=""/>
        <dsp:cNvSpPr/>
      </dsp:nvSpPr>
      <dsp:spPr>
        <a:xfrm>
          <a:off x="1893704" y="-22863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3971571" y="2137863"/>
              </a:moveTo>
              <a:arcTo wR="1988591" hR="1988591" stAng="258295" swAng="477399"/>
            </a:path>
          </a:pathLst>
        </a:custGeom>
        <a:noFill/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19F22-0997-4FFD-AD80-C976FA8E4A20}">
      <dsp:nvSpPr>
        <dsp:cNvPr id="0" name=""/>
        <dsp:cNvSpPr/>
      </dsp:nvSpPr>
      <dsp:spPr>
        <a:xfrm>
          <a:off x="4715627" y="2390805"/>
          <a:ext cx="2129788" cy="843557"/>
        </a:xfrm>
        <a:prstGeom prst="round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>individuální přístup</a:t>
          </a:r>
          <a:endParaRPr lang="cs-CZ" sz="2400" b="1" kern="1200" dirty="0">
            <a:latin typeface="Garamond" panose="02020404030301010803" pitchFamily="18" charset="0"/>
          </a:endParaRPr>
        </a:p>
      </dsp:txBody>
      <dsp:txXfrm>
        <a:off x="4756806" y="2431984"/>
        <a:ext cx="2047430" cy="761199"/>
      </dsp:txXfrm>
    </dsp:sp>
    <dsp:sp modelId="{18F99D3A-73C7-4874-A5BE-274A10AB6482}">
      <dsp:nvSpPr>
        <dsp:cNvPr id="0" name=""/>
        <dsp:cNvSpPr/>
      </dsp:nvSpPr>
      <dsp:spPr>
        <a:xfrm>
          <a:off x="1834926" y="-227533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3320086" y="3465619"/>
              </a:moveTo>
              <a:arcTo wR="1988591" hR="1988591" stAng="2877979" swAng="943955"/>
            </a:path>
          </a:pathLst>
        </a:custGeom>
        <a:noFill/>
        <a:ln w="25400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7BCC7-5287-4429-9A2D-0C11D4777D61}">
      <dsp:nvSpPr>
        <dsp:cNvPr id="0" name=""/>
        <dsp:cNvSpPr/>
      </dsp:nvSpPr>
      <dsp:spPr>
        <a:xfrm>
          <a:off x="2871305" y="3546239"/>
          <a:ext cx="2413925" cy="843557"/>
        </a:xfrm>
        <a:prstGeom prst="roundRect">
          <a:avLst/>
        </a:prstGeom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>radost z učení</a:t>
          </a:r>
          <a:endParaRPr lang="cs-CZ" sz="2400" b="1" kern="1200" dirty="0">
            <a:latin typeface="Garamond" panose="02020404030301010803" pitchFamily="18" charset="0"/>
          </a:endParaRPr>
        </a:p>
      </dsp:txBody>
      <dsp:txXfrm>
        <a:off x="2912484" y="3587418"/>
        <a:ext cx="2331567" cy="761199"/>
      </dsp:txXfrm>
    </dsp:sp>
    <dsp:sp modelId="{C4424E46-32F4-4E5C-B34D-2CA381F3520A}">
      <dsp:nvSpPr>
        <dsp:cNvPr id="0" name=""/>
        <dsp:cNvSpPr/>
      </dsp:nvSpPr>
      <dsp:spPr>
        <a:xfrm>
          <a:off x="2382704" y="-212501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1077897" y="3756395"/>
              </a:moveTo>
              <a:arcTo wR="1988591" hR="1988591" stAng="7035331" swAng="872444"/>
            </a:path>
          </a:pathLst>
        </a:custGeom>
        <a:noFill/>
        <a:ln w="25400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C80D5-CD80-49F7-B5D2-1963C883B15E}">
      <dsp:nvSpPr>
        <dsp:cNvPr id="0" name=""/>
        <dsp:cNvSpPr/>
      </dsp:nvSpPr>
      <dsp:spPr>
        <a:xfrm>
          <a:off x="1282549" y="2411638"/>
          <a:ext cx="2292919" cy="843557"/>
        </a:xfrm>
        <a:prstGeom prst="round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>samostatnost </a:t>
          </a:r>
          <a:br>
            <a:rPr lang="cs-CZ" sz="2400" b="1" kern="1200" dirty="0" smtClean="0">
              <a:latin typeface="Garamond" panose="02020404030301010803" pitchFamily="18" charset="0"/>
            </a:rPr>
          </a:br>
          <a:r>
            <a:rPr lang="cs-CZ" sz="2400" b="1" kern="1200" dirty="0" smtClean="0">
              <a:latin typeface="Garamond" panose="02020404030301010803" pitchFamily="18" charset="0"/>
            </a:rPr>
            <a:t>a odpovědnost</a:t>
          </a:r>
          <a:endParaRPr lang="cs-CZ" sz="2400" b="1" kern="1200" dirty="0">
            <a:latin typeface="Garamond" panose="02020404030301010803" pitchFamily="18" charset="0"/>
          </a:endParaRPr>
        </a:p>
      </dsp:txBody>
      <dsp:txXfrm>
        <a:off x="1323728" y="2452817"/>
        <a:ext cx="2210561" cy="761199"/>
      </dsp:txXfrm>
    </dsp:sp>
    <dsp:sp modelId="{1195CB76-ED9A-4ABA-8661-721A089ACA91}">
      <dsp:nvSpPr>
        <dsp:cNvPr id="0" name=""/>
        <dsp:cNvSpPr/>
      </dsp:nvSpPr>
      <dsp:spPr>
        <a:xfrm>
          <a:off x="2171083" y="-450627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200910" y="2859621"/>
              </a:moveTo>
              <a:arcTo wR="1988591" hR="1988591" stAng="9241366" swAng="499090"/>
            </a:path>
          </a:pathLst>
        </a:custGeom>
        <a:noFill/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4A02-E401-4CC9-AAFA-ED174E748995}">
      <dsp:nvSpPr>
        <dsp:cNvPr id="0" name=""/>
        <dsp:cNvSpPr/>
      </dsp:nvSpPr>
      <dsp:spPr>
        <a:xfrm>
          <a:off x="1332862" y="1294843"/>
          <a:ext cx="2106260" cy="843557"/>
        </a:xfrm>
        <a:prstGeom prst="roundRect">
          <a:avLst/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Garamond" panose="02020404030301010803" pitchFamily="18" charset="0"/>
            </a:rPr>
            <a:t>spolupráce</a:t>
          </a:r>
          <a:endParaRPr lang="cs-CZ" sz="2400" b="1" kern="1200" dirty="0">
            <a:latin typeface="Garamond" panose="02020404030301010803" pitchFamily="18" charset="0"/>
          </a:endParaRPr>
        </a:p>
      </dsp:txBody>
      <dsp:txXfrm>
        <a:off x="1374041" y="1336022"/>
        <a:ext cx="2023902" cy="761199"/>
      </dsp:txXfrm>
    </dsp:sp>
    <dsp:sp modelId="{8B07E071-8042-46A2-A48D-28BB16748549}">
      <dsp:nvSpPr>
        <dsp:cNvPr id="0" name=""/>
        <dsp:cNvSpPr/>
      </dsp:nvSpPr>
      <dsp:spPr>
        <a:xfrm>
          <a:off x="2351298" y="767276"/>
          <a:ext cx="3977182" cy="3977182"/>
        </a:xfrm>
        <a:custGeom>
          <a:avLst/>
          <a:gdLst/>
          <a:ahLst/>
          <a:cxnLst/>
          <a:rect l="0" t="0" r="0" b="0"/>
          <a:pathLst>
            <a:path>
              <a:moveTo>
                <a:pt x="643537" y="523897"/>
              </a:moveTo>
              <a:arcTo wR="1988591" hR="1988591" stAng="13646292" swAng="920765"/>
            </a:path>
          </a:pathLst>
        </a:custGeom>
        <a:noFill/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D-PanelContent-GrommetsCombine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HD-PanelTitle-GrommetsCombined.png"/>
          <p:cNvPicPr/>
          <p:nvPr/>
        </p:nvPicPr>
        <p:blipFill>
          <a:blip r:embed="rId16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5400" b="0" strike="noStrike" spc="-1">
                <a:solidFill>
                  <a:srgbClr val="262626"/>
                </a:solidFill>
                <a:latin typeface="Garamond"/>
              </a:rPr>
              <a:t>Kliknutím lze upravit styl.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A97BD9-583C-4B56-9346-9BC7DDD6EF75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4/30/2026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0E3DEED-2716-4B95-BDBF-C3BE695ACA58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Line 5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solidFill>
              <a:srgbClr val="AB946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HD-PanelContent-GrommetsCombine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45" name="Line 1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AB946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262626"/>
                </a:solidFill>
                <a:latin typeface="Garamond"/>
              </a:rPr>
              <a:t>Kliknutím lze upravit styl.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400" b="0" strike="noStrike" spc="-1">
                <a:solidFill>
                  <a:srgbClr val="262626"/>
                </a:solidFill>
                <a:latin typeface="Garamond"/>
              </a:rPr>
              <a:t>Kliknutím lze upravit styly předlohy textu.</a:t>
            </a: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000" b="0" strike="noStrike" spc="-1">
                <a:solidFill>
                  <a:srgbClr val="262626"/>
                </a:solidFill>
                <a:latin typeface="Garamond"/>
              </a:rPr>
              <a:t>Druhá úroveň</a:t>
            </a:r>
            <a:endParaRPr lang="en-US" sz="2000" b="0" strike="noStrike" spc="-1">
              <a:solidFill>
                <a:srgbClr val="262626"/>
              </a:solidFill>
              <a:latin typeface="Garamond"/>
            </a:endParaRP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800" b="0" strike="noStrike" spc="-1">
                <a:solidFill>
                  <a:srgbClr val="262626"/>
                </a:solidFill>
                <a:latin typeface="Garamond"/>
              </a:rPr>
              <a:t>Třetí úroveň</a:t>
            </a:r>
            <a:endParaRPr lang="en-US" sz="1800" b="0" strike="noStrike" spc="-1">
              <a:solidFill>
                <a:srgbClr val="262626"/>
              </a:solidFill>
              <a:latin typeface="Garamond"/>
            </a:endParaRP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Garamond"/>
              </a:rPr>
              <a:t>Čtvrtá úroveň</a:t>
            </a:r>
            <a:endParaRPr lang="en-US" sz="1600" b="0" strike="noStrike" spc="-1">
              <a:solidFill>
                <a:srgbClr val="262626"/>
              </a:solidFill>
              <a:latin typeface="Garamond"/>
            </a:endParaRP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400" b="0" strike="noStrike" spc="-1">
                <a:solidFill>
                  <a:srgbClr val="262626"/>
                </a:solidFill>
                <a:latin typeface="Garamond"/>
              </a:rPr>
              <a:t>Pátá úroveň</a:t>
            </a:r>
            <a:endParaRPr lang="en-US" sz="1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820569-55B9-4E02-9DE1-A69008DA0B76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4/30/2026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881650-E62D-460E-98C5-E193C1B95293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cs-CZ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HD-PanelContent-GrommetsCombine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10266-6B49-43DE-88EA-23D9364370D3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4/30/2026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63A616-D1F1-4455-B44A-6D03044D04C0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Klikněte pro úpravu formátu textu nadpisu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HD-PanelContent-GrommetsCombine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130" name="Line 1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solidFill>
              <a:srgbClr val="AB946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262626"/>
                </a:solidFill>
                <a:latin typeface="Garamond"/>
              </a:rPr>
              <a:t>Kliknutím lze upravit styl.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298520" y="2560320"/>
            <a:ext cx="4717800" cy="3309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400" b="0" strike="noStrike" spc="-1">
                <a:solidFill>
                  <a:srgbClr val="262626"/>
                </a:solidFill>
                <a:latin typeface="Garamond"/>
              </a:rPr>
              <a:t>Kliknutím lze upravit styly předlohy textu.</a:t>
            </a: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000" b="0" strike="noStrike" spc="-1">
                <a:solidFill>
                  <a:srgbClr val="262626"/>
                </a:solidFill>
                <a:latin typeface="Garamond"/>
              </a:rPr>
              <a:t>Druhá úroveň</a:t>
            </a:r>
            <a:endParaRPr lang="en-US" sz="2000" b="0" strike="noStrike" spc="-1">
              <a:solidFill>
                <a:srgbClr val="262626"/>
              </a:solidFill>
              <a:latin typeface="Garamond"/>
            </a:endParaRP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800" b="0" strike="noStrike" spc="-1">
                <a:solidFill>
                  <a:srgbClr val="262626"/>
                </a:solidFill>
                <a:latin typeface="Garamond"/>
              </a:rPr>
              <a:t>Třetí úroveň</a:t>
            </a:r>
            <a:endParaRPr lang="en-US" sz="1800" b="0" strike="noStrike" spc="-1">
              <a:solidFill>
                <a:srgbClr val="262626"/>
              </a:solidFill>
              <a:latin typeface="Garamond"/>
            </a:endParaRP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Garamond"/>
              </a:rPr>
              <a:t>Čtvrtá úroveň</a:t>
            </a:r>
            <a:endParaRPr lang="en-US" sz="1600" b="0" strike="noStrike" spc="-1">
              <a:solidFill>
                <a:srgbClr val="262626"/>
              </a:solidFill>
              <a:latin typeface="Garamond"/>
            </a:endParaRP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400" b="0" strike="noStrike" spc="-1">
                <a:solidFill>
                  <a:srgbClr val="262626"/>
                </a:solidFill>
                <a:latin typeface="Garamond"/>
              </a:rPr>
              <a:t>Pátá úroveň</a:t>
            </a:r>
            <a:endParaRPr lang="en-US" sz="1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181200" y="2560320"/>
            <a:ext cx="4717800" cy="3309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400" b="0" strike="noStrike" spc="-1">
                <a:solidFill>
                  <a:srgbClr val="262626"/>
                </a:solidFill>
                <a:latin typeface="Garamond"/>
              </a:rPr>
              <a:t>Kliknutím lze upravit styly předlohy textu.</a:t>
            </a: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000" b="0" strike="noStrike" spc="-1">
                <a:solidFill>
                  <a:srgbClr val="262626"/>
                </a:solidFill>
                <a:latin typeface="Garamond"/>
              </a:rPr>
              <a:t>Druhá úroveň</a:t>
            </a:r>
            <a:endParaRPr lang="en-US" sz="2000" b="0" strike="noStrike" spc="-1">
              <a:solidFill>
                <a:srgbClr val="262626"/>
              </a:solidFill>
              <a:latin typeface="Garamond"/>
            </a:endParaRP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800" b="0" strike="noStrike" spc="-1">
                <a:solidFill>
                  <a:srgbClr val="262626"/>
                </a:solidFill>
                <a:latin typeface="Garamond"/>
              </a:rPr>
              <a:t>Třetí úroveň</a:t>
            </a:r>
            <a:endParaRPr lang="en-US" sz="1800" b="0" strike="noStrike" spc="-1">
              <a:solidFill>
                <a:srgbClr val="262626"/>
              </a:solidFill>
              <a:latin typeface="Garamond"/>
            </a:endParaRP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600" b="0" strike="noStrike" spc="-1">
                <a:solidFill>
                  <a:srgbClr val="262626"/>
                </a:solidFill>
                <a:latin typeface="Garamond"/>
              </a:rPr>
              <a:t>Čtvrtá úroveň</a:t>
            </a:r>
            <a:endParaRPr lang="en-US" sz="1600" b="0" strike="noStrike" spc="-1">
              <a:solidFill>
                <a:srgbClr val="262626"/>
              </a:solidFill>
              <a:latin typeface="Garamond"/>
            </a:endParaRP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400" b="0" strike="noStrike" spc="-1">
                <a:solidFill>
                  <a:srgbClr val="262626"/>
                </a:solidFill>
                <a:latin typeface="Garamond"/>
              </a:rPr>
              <a:t>Pátá úroveň</a:t>
            </a:r>
            <a:endParaRPr lang="en-US" sz="1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6A1D6B1-812A-4D65-9157-86B346012457}" type="datetime">
              <a:rPr lang="en-US" sz="1000" b="0" strike="noStrike" spc="-1">
                <a:solidFill>
                  <a:srgbClr val="000000"/>
                </a:solidFill>
                <a:latin typeface="Garamond"/>
              </a:rPr>
              <a:t>4/30/2026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A0239D-7815-4C26-87B6-BEB4D03E10C0}" type="slidenum">
              <a:rPr lang="en-US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cs-CZ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cs-CZ" sz="5400" b="1" strike="noStrike" spc="-1">
                <a:solidFill>
                  <a:srgbClr val="262626"/>
                </a:solidFill>
                <a:latin typeface="Garamond"/>
              </a:rPr>
              <a:t>Vítáme Vás</a:t>
            </a:r>
            <a:r>
              <a:t/>
            </a:r>
            <a:br/>
            <a:r>
              <a:rPr lang="cs-CZ" sz="5400" b="1" strike="noStrike" spc="-1">
                <a:solidFill>
                  <a:srgbClr val="262626"/>
                </a:solidFill>
                <a:latin typeface="Garamond"/>
              </a:rPr>
              <a:t>na třídních schůzkách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3600" b="0" strike="noStrike" spc="-1" dirty="0">
                <a:solidFill>
                  <a:srgbClr val="000000"/>
                </a:solidFill>
                <a:latin typeface="Garamond"/>
              </a:rPr>
              <a:t>pro rodiče budoucích prvňáčků</a:t>
            </a:r>
            <a:endParaRPr lang="cs-CZ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800" b="0" strike="noStrike" spc="-1" dirty="0" smtClean="0">
                <a:solidFill>
                  <a:srgbClr val="000000"/>
                </a:solidFill>
                <a:latin typeface="Garamond"/>
              </a:rPr>
              <a:t>28. 4 2026 (15:30 – 17:00)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3045534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Nechceme, aby děti chodily do školy s obavami nebo strachem z chyby. Chyba je pro nás součást učení, ne selhání. </a:t>
            </a:r>
            <a:r>
              <a:rPr lang="cs-CZ" sz="2400" dirty="0" smtClean="0">
                <a:latin typeface="Garamond" panose="02020404030301010803" pitchFamily="18" charset="0"/>
              </a:rPr>
              <a:t/>
            </a:r>
            <a:br>
              <a:rPr lang="cs-CZ" sz="2400" dirty="0" smtClean="0">
                <a:latin typeface="Garamond" panose="02020404030301010803" pitchFamily="18" charset="0"/>
              </a:rPr>
            </a:b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pozitivní </a:t>
            </a:r>
            <a:r>
              <a:rPr lang="cs-CZ" sz="2400" dirty="0">
                <a:latin typeface="Garamond" panose="02020404030301010803" pitchFamily="18" charset="0"/>
              </a:rPr>
              <a:t>motivace místo </a:t>
            </a:r>
            <a:r>
              <a:rPr lang="cs-CZ" sz="2400" dirty="0" smtClean="0">
                <a:latin typeface="Garamond" panose="02020404030301010803" pitchFamily="18" charset="0"/>
              </a:rPr>
              <a:t>strachu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ocenění </a:t>
            </a:r>
            <a:r>
              <a:rPr lang="cs-CZ" sz="2400" dirty="0">
                <a:latin typeface="Garamond" panose="02020404030301010803" pitchFamily="18" charset="0"/>
              </a:rPr>
              <a:t>za snahu, ne jen za </a:t>
            </a:r>
            <a:r>
              <a:rPr lang="cs-CZ" sz="2400" dirty="0" smtClean="0">
                <a:latin typeface="Garamond" panose="02020404030301010803" pitchFamily="18" charset="0"/>
              </a:rPr>
              <a:t>výkon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učení </a:t>
            </a:r>
            <a:r>
              <a:rPr lang="cs-CZ" sz="2400" dirty="0">
                <a:latin typeface="Garamond" panose="02020404030301010803" pitchFamily="18" charset="0"/>
              </a:rPr>
              <a:t>propojené s </a:t>
            </a:r>
            <a:r>
              <a:rPr lang="cs-CZ" sz="2400" dirty="0" smtClean="0">
                <a:latin typeface="Garamond" panose="02020404030301010803" pitchFamily="18" charset="0"/>
              </a:rPr>
              <a:t>životem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prostor </a:t>
            </a:r>
            <a:r>
              <a:rPr lang="cs-CZ" sz="2400" dirty="0">
                <a:latin typeface="Garamond" panose="02020404030301010803" pitchFamily="18" charset="0"/>
              </a:rPr>
              <a:t>pro otázky a </a:t>
            </a:r>
            <a:r>
              <a:rPr lang="cs-CZ" sz="2400" dirty="0" smtClean="0">
                <a:latin typeface="Garamond" panose="02020404030301010803" pitchFamily="18" charset="0"/>
              </a:rPr>
              <a:t>zkoušení/trénink</a:t>
            </a: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>
                <a:latin typeface="Garamond" panose="02020404030301010803" pitchFamily="18" charset="0"/>
              </a:rPr>
              <a:t> 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93535"/>
            <a:ext cx="3620542" cy="865466"/>
            <a:chOff x="2493179" y="94826"/>
            <a:chExt cx="3318884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602854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318884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>
                  <a:latin typeface="Garamond" panose="02020404030301010803" pitchFamily="18" charset="0"/>
                </a:rPr>
                <a:t>r</a:t>
              </a:r>
              <a:r>
                <a:rPr lang="cs-CZ" sz="2400" b="1" dirty="0" smtClean="0">
                  <a:latin typeface="Garamond" panose="02020404030301010803" pitchFamily="18" charset="0"/>
                </a:rPr>
                <a:t>adost z učení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8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3414866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Naším cílem je, aby děti postupně zvládaly školu s rostoucí jistotou – </a:t>
            </a:r>
            <a:r>
              <a:rPr lang="cs-CZ" sz="2400" dirty="0" smtClean="0">
                <a:latin typeface="Garamond" panose="02020404030301010803" pitchFamily="18" charset="0"/>
              </a:rPr>
              <a:t/>
            </a:r>
            <a:br>
              <a:rPr lang="cs-CZ" sz="2400" dirty="0" smtClean="0">
                <a:latin typeface="Garamond" panose="02020404030301010803" pitchFamily="18" charset="0"/>
              </a:rPr>
            </a:br>
            <a:r>
              <a:rPr lang="cs-CZ" sz="2400" dirty="0" smtClean="0">
                <a:latin typeface="Garamond" panose="02020404030301010803" pitchFamily="18" charset="0"/>
              </a:rPr>
              <a:t>ne </a:t>
            </a:r>
            <a:r>
              <a:rPr lang="cs-CZ" sz="2400" dirty="0">
                <a:latin typeface="Garamond" panose="02020404030301010803" pitchFamily="18" charset="0"/>
              </a:rPr>
              <a:t>aby byly vedené za ruku déle, než je </a:t>
            </a:r>
            <a:r>
              <a:rPr lang="cs-CZ" sz="2400" dirty="0" smtClean="0">
                <a:latin typeface="Garamond" panose="02020404030301010803" pitchFamily="18" charset="0"/>
              </a:rPr>
              <a:t>potřeba.</a:t>
            </a:r>
            <a:endParaRPr lang="cs-CZ" sz="2400" dirty="0">
              <a:latin typeface="Garamond" panose="02020404030301010803" pitchFamily="18" charset="0"/>
            </a:endParaRPr>
          </a:p>
          <a:p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dítě </a:t>
            </a:r>
            <a:r>
              <a:rPr lang="cs-CZ" sz="2400" dirty="0">
                <a:latin typeface="Garamond" panose="02020404030301010803" pitchFamily="18" charset="0"/>
              </a:rPr>
              <a:t>se učí nést odpovědnost přiměřeně svému </a:t>
            </a:r>
            <a:r>
              <a:rPr lang="cs-CZ" sz="2400" dirty="0" smtClean="0">
                <a:latin typeface="Garamond" panose="02020404030301010803" pitchFamily="18" charset="0"/>
              </a:rPr>
              <a:t>věku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dáváme </a:t>
            </a:r>
            <a:r>
              <a:rPr lang="cs-CZ" sz="2400" dirty="0">
                <a:latin typeface="Garamond" panose="02020404030301010803" pitchFamily="18" charset="0"/>
              </a:rPr>
              <a:t>prostor zkoušet, volit, </a:t>
            </a:r>
            <a:r>
              <a:rPr lang="cs-CZ" sz="2400" dirty="0" smtClean="0">
                <a:latin typeface="Garamond" panose="02020404030301010803" pitchFamily="18" charset="0"/>
              </a:rPr>
              <a:t>rozhodovat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podporujeme </a:t>
            </a:r>
            <a:r>
              <a:rPr lang="cs-CZ" sz="2400">
                <a:latin typeface="Garamond" panose="02020404030301010803" pitchFamily="18" charset="0"/>
              </a:rPr>
              <a:t>zdravé </a:t>
            </a:r>
            <a:r>
              <a:rPr lang="cs-CZ" sz="2400" smtClean="0">
                <a:latin typeface="Garamond" panose="02020404030301010803" pitchFamily="18" charset="0"/>
              </a:rPr>
              <a:t>sebevědomí</a:t>
            </a: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>
                <a:latin typeface="Garamond" panose="02020404030301010803" pitchFamily="18" charset="0"/>
              </a:rPr>
              <a:t> 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93535"/>
            <a:ext cx="3620542" cy="865466"/>
            <a:chOff x="2493179" y="94826"/>
            <a:chExt cx="3318884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602854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318884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>
                  <a:latin typeface="Garamond" panose="02020404030301010803" pitchFamily="18" charset="0"/>
                </a:rPr>
                <a:t>s</a:t>
              </a:r>
              <a:r>
                <a:rPr lang="cs-CZ" sz="2400" b="1" dirty="0" smtClean="0">
                  <a:latin typeface="Garamond" panose="02020404030301010803" pitchFamily="18" charset="0"/>
                </a:rPr>
                <a:t>amostatnost </a:t>
              </a:r>
              <a:br>
                <a:rPr lang="cs-CZ" sz="2400" b="1" dirty="0" smtClean="0">
                  <a:latin typeface="Garamond" panose="02020404030301010803" pitchFamily="18" charset="0"/>
                </a:rPr>
              </a:br>
              <a:r>
                <a:rPr lang="cs-CZ" sz="2400" b="1" dirty="0" smtClean="0">
                  <a:latin typeface="Garamond" panose="02020404030301010803" pitchFamily="18" charset="0"/>
                </a:rPr>
                <a:t>a odpovědnost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3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3784198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Vnímáme rodiče jako partnery. Bez spolupráce s vámi bychom svou práci nemohli dělat dobře. Jsme tu pro vás, nejen když se daří, ale i když něco řešíme</a:t>
            </a:r>
            <a:r>
              <a:rPr lang="cs-CZ" sz="2400" dirty="0" smtClean="0">
                <a:latin typeface="Garamond" panose="02020404030301010803" pitchFamily="18" charset="0"/>
              </a:rPr>
              <a:t>.</a:t>
            </a:r>
          </a:p>
          <a:p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otevřená komunikace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dostupnost učitelů ve stanoveném čase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řešení </a:t>
            </a:r>
            <a:r>
              <a:rPr lang="cs-CZ" sz="2400" dirty="0">
                <a:latin typeface="Garamond" panose="02020404030301010803" pitchFamily="18" charset="0"/>
              </a:rPr>
              <a:t>potíží </a:t>
            </a:r>
            <a:r>
              <a:rPr lang="cs-CZ" sz="2400" dirty="0" smtClean="0">
                <a:latin typeface="Garamond" panose="02020404030301010803" pitchFamily="18" charset="0"/>
              </a:rPr>
              <a:t>společně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vzájemný respekt.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>
                <a:latin typeface="Garamond" panose="02020404030301010803" pitchFamily="18" charset="0"/>
              </a:rPr>
              <a:t> 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93535"/>
            <a:ext cx="3620542" cy="865466"/>
            <a:chOff x="2493179" y="94826"/>
            <a:chExt cx="3318884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602854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318884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 smtClean="0">
                  <a:latin typeface="Garamond" panose="02020404030301010803" pitchFamily="18" charset="0"/>
                </a:rPr>
                <a:t>spolupráce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>
                <a:solidFill>
                  <a:srgbClr val="000000"/>
                </a:solidFill>
                <a:latin typeface="Garamond"/>
              </a:rPr>
              <a:t>Rozmístění tříd </a:t>
            </a:r>
            <a:r>
              <a:rPr lang="cs-CZ" sz="4800" b="1" strike="noStrike" spc="-1" dirty="0" smtClean="0">
                <a:solidFill>
                  <a:srgbClr val="000000"/>
                </a:solidFill>
                <a:latin typeface="Garamond"/>
              </a:rPr>
              <a:t>v naší škole</a:t>
            </a:r>
            <a:endParaRPr lang="en-US" sz="48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1310033" y="2560320"/>
            <a:ext cx="4717800" cy="1870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400" spc="-1" dirty="0">
                <a:solidFill>
                  <a:srgbClr val="262626"/>
                </a:solidFill>
                <a:latin typeface="Garamond"/>
              </a:rPr>
              <a:t/>
            </a:r>
            <a:br>
              <a:rPr lang="cs-CZ" sz="2400" spc="-1" dirty="0">
                <a:solidFill>
                  <a:srgbClr val="262626"/>
                </a:solidFill>
                <a:latin typeface="Garamond"/>
              </a:rPr>
            </a:br>
            <a:r>
              <a:rPr lang="cs-CZ" sz="2400" b="1" strike="noStrike" spc="-1" dirty="0" smtClean="0">
                <a:solidFill>
                  <a:srgbClr val="0070C0"/>
                </a:solidFill>
                <a:latin typeface="Arial"/>
              </a:rPr>
              <a:t>7 </a:t>
            </a:r>
            <a:r>
              <a:rPr lang="cs-CZ" sz="2400" b="1" strike="noStrike" spc="-1" dirty="0">
                <a:solidFill>
                  <a:srgbClr val="0070C0"/>
                </a:solidFill>
                <a:latin typeface="Arial"/>
              </a:rPr>
              <a:t>tříd </a:t>
            </a:r>
            <a:r>
              <a:rPr lang="cs-CZ" sz="2400" b="0" strike="noStrike" spc="-1" dirty="0">
                <a:solidFill>
                  <a:srgbClr val="262626"/>
                </a:solidFill>
                <a:latin typeface="Arial"/>
              </a:rPr>
              <a:t>základní </a:t>
            </a:r>
            <a:r>
              <a:rPr lang="cs-CZ" sz="2400" b="0" strike="noStrike" spc="-1" dirty="0" smtClean="0">
                <a:solidFill>
                  <a:srgbClr val="262626"/>
                </a:solidFill>
                <a:latin typeface="Arial"/>
              </a:rPr>
              <a:t>školy</a:t>
            </a:r>
            <a:br>
              <a:rPr lang="cs-CZ" sz="2400" b="0" strike="noStrike" spc="-1" dirty="0" smtClean="0">
                <a:solidFill>
                  <a:srgbClr val="262626"/>
                </a:solidFill>
                <a:latin typeface="Arial"/>
              </a:rPr>
            </a:br>
            <a:r>
              <a:rPr dirty="0"/>
              <a:t/>
            </a:r>
            <a:br>
              <a:rPr dirty="0"/>
            </a:br>
            <a:r>
              <a:rPr lang="cs-CZ" dirty="0" smtClean="0"/>
              <a:t>malá budova –  </a:t>
            </a:r>
            <a:r>
              <a:rPr lang="cs-CZ" spc="-1" dirty="0" smtClean="0">
                <a:solidFill>
                  <a:srgbClr val="262626"/>
                </a:solidFill>
                <a:latin typeface="Arial"/>
              </a:rPr>
              <a:t>1A</a:t>
            </a:r>
            <a:r>
              <a:rPr lang="cs-CZ" spc="-1" dirty="0">
                <a:solidFill>
                  <a:srgbClr val="262626"/>
                </a:solidFill>
                <a:latin typeface="Arial"/>
              </a:rPr>
              <a:t>, </a:t>
            </a:r>
            <a:r>
              <a:rPr lang="cs-CZ" spc="-1" dirty="0" smtClean="0">
                <a:solidFill>
                  <a:srgbClr val="262626"/>
                </a:solidFill>
                <a:latin typeface="Arial"/>
              </a:rPr>
              <a:t>1B, </a:t>
            </a:r>
            <a:r>
              <a:rPr lang="cs-CZ" spc="-1" dirty="0">
                <a:solidFill>
                  <a:srgbClr val="262626"/>
                </a:solidFill>
                <a:latin typeface="Arial"/>
              </a:rPr>
              <a:t>3A, 3B, 4A, 4B, 5A,  </a:t>
            </a:r>
            <a:r>
              <a:rPr dirty="0" smtClean="0"/>
              <a:t/>
            </a:r>
            <a:br>
              <a:rPr dirty="0" smtClean="0"/>
            </a:br>
            <a:r>
              <a:rPr lang="cs-CZ" sz="2000" spc="-1" dirty="0" smtClean="0">
                <a:solidFill>
                  <a:srgbClr val="262626"/>
                </a:solidFill>
                <a:latin typeface="Arial"/>
              </a:rPr>
              <a:t>NEPA - 	          </a:t>
            </a:r>
            <a:r>
              <a:rPr lang="cs-CZ" spc="-1" dirty="0" smtClean="0">
                <a:solidFill>
                  <a:srgbClr val="262626"/>
                </a:solidFill>
                <a:latin typeface="Arial"/>
              </a:rPr>
              <a:t>2A</a:t>
            </a:r>
            <a:r>
              <a:rPr lang="cs-CZ" b="0" strike="noStrike" spc="-1" dirty="0" smtClean="0">
                <a:solidFill>
                  <a:srgbClr val="262626"/>
                </a:solidFill>
                <a:latin typeface="Arial"/>
              </a:rPr>
              <a:t>, 2B, 5B</a:t>
            </a:r>
            <a:endParaRPr lang="en-US" b="0" strike="noStrike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6399190" y="2412124"/>
            <a:ext cx="4717800" cy="1976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70C0"/>
                </a:solidFill>
                <a:latin typeface="Arial"/>
              </a:rPr>
              <a:t>5 oddělení </a:t>
            </a:r>
            <a:r>
              <a:rPr lang="cs-CZ" sz="2400" b="0" strike="noStrike" spc="-1" dirty="0">
                <a:solidFill>
                  <a:srgbClr val="262626"/>
                </a:solidFill>
                <a:latin typeface="Arial"/>
              </a:rPr>
              <a:t>družiny</a:t>
            </a:r>
            <a:r>
              <a:rPr dirty="0"/>
              <a:t/>
            </a:r>
            <a:br>
              <a:rPr dirty="0"/>
            </a:br>
            <a:r>
              <a:rPr lang="cs-CZ" dirty="0" smtClean="0"/>
              <a:t>(</a:t>
            </a:r>
            <a:r>
              <a:rPr lang="cs-CZ" b="0" strike="noStrike" spc="-1" dirty="0" err="1" smtClean="0">
                <a:solidFill>
                  <a:srgbClr val="000000"/>
                </a:solidFill>
                <a:latin typeface="Arial"/>
              </a:rPr>
              <a:t>max</a:t>
            </a:r>
            <a:r>
              <a:rPr lang="cs-CZ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b="0" strike="noStrike" spc="-1" dirty="0">
                <a:solidFill>
                  <a:srgbClr val="000000"/>
                </a:solidFill>
                <a:latin typeface="Arial"/>
              </a:rPr>
              <a:t>120 dětí </a:t>
            </a:r>
            <a:r>
              <a:rPr lang="cs-CZ" b="0" strike="noStrike" spc="-1" dirty="0">
                <a:solidFill>
                  <a:srgbClr val="262626"/>
                </a:solidFill>
                <a:latin typeface="Arial"/>
              </a:rPr>
              <a:t>ve školní </a:t>
            </a:r>
            <a:r>
              <a:rPr lang="cs-CZ" b="0" strike="noStrike" spc="-1" dirty="0" smtClean="0">
                <a:solidFill>
                  <a:srgbClr val="262626"/>
                </a:solidFill>
                <a:latin typeface="Arial"/>
              </a:rPr>
              <a:t>družině)</a:t>
            </a:r>
            <a:r>
              <a:rPr lang="cs-CZ" sz="2000" spc="-1" dirty="0">
                <a:solidFill>
                  <a:srgbClr val="262626"/>
                </a:solidFill>
                <a:latin typeface="Garamond"/>
              </a:rPr>
              <a:t/>
            </a:r>
            <a:br>
              <a:rPr lang="cs-CZ" sz="2000" spc="-1" dirty="0">
                <a:solidFill>
                  <a:srgbClr val="262626"/>
                </a:solidFill>
                <a:latin typeface="Garamond"/>
              </a:rPr>
            </a:br>
            <a:r>
              <a:rPr lang="cs-CZ" sz="2000" spc="-1" dirty="0" smtClean="0">
                <a:solidFill>
                  <a:srgbClr val="262626"/>
                </a:solidFill>
                <a:latin typeface="Garamond"/>
              </a:rPr>
              <a:t/>
            </a:r>
            <a:br>
              <a:rPr lang="cs-CZ" sz="2000" spc="-1" dirty="0" smtClean="0">
                <a:solidFill>
                  <a:srgbClr val="262626"/>
                </a:solidFill>
                <a:latin typeface="Garamond"/>
              </a:rPr>
            </a:br>
            <a:r>
              <a:rPr lang="cs-CZ" sz="2000" spc="-1" dirty="0" smtClean="0">
                <a:solidFill>
                  <a:srgbClr val="262626"/>
                </a:solidFill>
              </a:rPr>
              <a:t>NEPA – 5 oddělení, včetně ranní družiny</a:t>
            </a:r>
            <a:br>
              <a:rPr lang="cs-CZ" sz="2000" spc="-1" dirty="0" smtClean="0">
                <a:solidFill>
                  <a:srgbClr val="262626"/>
                </a:solidFill>
              </a:rPr>
            </a:b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1295280" y="5005105"/>
            <a:ext cx="96933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1. A – pí učitelka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Arial"/>
              </a:rPr>
              <a:t>Petra </a:t>
            </a:r>
            <a:r>
              <a:rPr lang="cs-CZ" sz="2000" b="0" strike="noStrike" spc="-1" dirty="0" err="1" smtClean="0">
                <a:solidFill>
                  <a:srgbClr val="000000"/>
                </a:solidFill>
                <a:latin typeface="Arial"/>
              </a:rPr>
              <a:t>Medlínová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Arial"/>
              </a:rPr>
              <a:t> (šedivá třída – 2. patro malé budovy vlevo) </a:t>
            </a:r>
            <a:r>
              <a:rPr dirty="0"/>
              <a:t/>
            </a:r>
            <a:br>
              <a:rPr dirty="0"/>
            </a:b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1. B – pí učitelka 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Arial"/>
              </a:rPr>
              <a:t>Lucie Hanáková (modrá třída – 2. patro malé budovy vpravo)</a:t>
            </a:r>
            <a:br>
              <a:rPr lang="cs-CZ" sz="2000" b="0" strike="noStrike" spc="-1" dirty="0" smtClean="0">
                <a:solidFill>
                  <a:srgbClr val="000000"/>
                </a:solidFill>
                <a:latin typeface="Arial"/>
              </a:rPr>
            </a:br>
            <a:r>
              <a:rPr lang="cs-CZ" sz="2000" b="0" strike="noStrike" spc="-1" dirty="0" smtClean="0">
                <a:solidFill>
                  <a:srgbClr val="000000"/>
                </a:solidFill>
                <a:latin typeface="Arial"/>
              </a:rPr>
              <a:t>                    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Arial"/>
              </a:rPr>
              <a:t>rozdělení dětí do tříd – dozvíte se na setkání 20. května </a:t>
            </a:r>
            <a:r>
              <a:rPr lang="cs-CZ" sz="1200" b="0" strike="noStrike" spc="-1" dirty="0" smtClean="0">
                <a:solidFill>
                  <a:srgbClr val="000000"/>
                </a:solidFill>
                <a:latin typeface="Arial"/>
              </a:rPr>
              <a:t>(1A 17 dětí, 1B 20 dětí)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H="1">
            <a:off x="6141960" y="2412124"/>
            <a:ext cx="9658" cy="219920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>
                <a:solidFill>
                  <a:srgbClr val="000000"/>
                </a:solidFill>
                <a:latin typeface="Garamond"/>
              </a:rPr>
              <a:t>Komunikační prvky ve škole</a:t>
            </a:r>
            <a:endParaRPr lang="en-US" sz="4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295280" y="2572846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3000" lnSpcReduction="20000"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3800" b="1" u="sng" strike="noStrike" spc="-1" dirty="0">
                <a:solidFill>
                  <a:srgbClr val="002060"/>
                </a:solidFill>
                <a:uFillTx/>
                <a:latin typeface="Garamond"/>
              </a:rPr>
              <a:t>1. Školní web </a:t>
            </a:r>
            <a:r>
              <a:rPr lang="cs-CZ" sz="2400" b="1" strike="noStrike" spc="-1" dirty="0">
                <a:solidFill>
                  <a:srgbClr val="009900"/>
                </a:solidFill>
                <a:latin typeface="Garamond"/>
              </a:rPr>
              <a:t>(zelený modul pro ZŠ)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3600" b="1" strike="noStrike" spc="-1" dirty="0">
                <a:solidFill>
                  <a:srgbClr val="C00000"/>
                </a:solidFill>
                <a:latin typeface="Garamond"/>
              </a:rPr>
              <a:t>www.skolahovorcovice.cz </a:t>
            </a:r>
            <a:r>
              <a:rPr lang="cs-CZ" sz="3300" b="1" strike="noStrike" spc="-1" dirty="0">
                <a:solidFill>
                  <a:srgbClr val="002060"/>
                </a:solidFill>
                <a:latin typeface="Garamond"/>
              </a:rPr>
              <a:t>  </a:t>
            </a:r>
            <a:endParaRPr lang="en-US" sz="33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r>
              <a:rPr dirty="0"/>
              <a:t/>
            </a:r>
            <a:br>
              <a:rPr dirty="0"/>
            </a:br>
            <a:r>
              <a:rPr lang="cs-CZ" sz="2400" b="1" strike="noStrike" spc="-1" dirty="0">
                <a:solidFill>
                  <a:srgbClr val="000000"/>
                </a:solidFill>
                <a:latin typeface="Garamond"/>
              </a:rPr>
              <a:t>heslo pro přístup do všech sekcí: 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7200" b="1" strike="noStrike" spc="-1" smtClean="0">
                <a:solidFill>
                  <a:srgbClr val="002060"/>
                </a:solidFill>
                <a:latin typeface="Garamond"/>
              </a:rPr>
              <a:t>……………</a:t>
            </a:r>
            <a:endParaRPr lang="en-US" sz="72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(toto heslo je platné do doby konání rodičovských schůzek </a:t>
            </a:r>
            <a:r>
              <a:rPr lang="cs-CZ" sz="2000" b="1" strike="noStrike" spc="-1" dirty="0" smtClean="0">
                <a:solidFill>
                  <a:srgbClr val="FF0000"/>
                </a:solidFill>
                <a:latin typeface="Garamond"/>
              </a:rPr>
              <a:t>7. září 2026 </a:t>
            </a: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– </a:t>
            </a:r>
            <a:r>
              <a:rPr dirty="0"/>
              <a:t/>
            </a:r>
            <a:br>
              <a:rPr dirty="0"/>
            </a:b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poté obdržíte na nový školní rok heslo nové; každý školní rok heslo na web měníme)</a:t>
            </a: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>
                <a:solidFill>
                  <a:srgbClr val="000000"/>
                </a:solidFill>
                <a:latin typeface="Garamond"/>
              </a:rPr>
              <a:t>Komunikační prvky ve škole</a:t>
            </a:r>
            <a:endParaRPr lang="en-US" sz="4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295280" y="2557079"/>
            <a:ext cx="9600840" cy="3511211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000" lnSpcReduction="1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4000" b="1" u="sng" strike="noStrike" spc="-1" dirty="0">
                <a:solidFill>
                  <a:srgbClr val="002060"/>
                </a:solidFill>
                <a:uFillTx/>
                <a:latin typeface="Garamond"/>
              </a:rPr>
              <a:t>2.  E-systém školy</a:t>
            </a:r>
            <a:r>
              <a:rPr lang="cs-CZ" sz="1000" b="1" strike="noStrike" spc="-1" dirty="0">
                <a:solidFill>
                  <a:srgbClr val="002060"/>
                </a:solidFill>
                <a:latin typeface="Garamond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sz="3200" b="1" strike="noStrike" spc="-1" dirty="0">
                <a:solidFill>
                  <a:srgbClr val="C00000"/>
                </a:solidFill>
                <a:latin typeface="Garamond"/>
              </a:rPr>
              <a:t>www.skolaonline.cz </a:t>
            </a:r>
            <a:endParaRPr lang="en-US" sz="32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2060"/>
                </a:solidFill>
                <a:latin typeface="Garamond"/>
              </a:rPr>
              <a:t>jde o elektronický systém školy, kde naleznete rozvrh, data o svém dítěti </a:t>
            </a:r>
            <a:r>
              <a:rPr dirty="0"/>
              <a:t/>
            </a:r>
            <a:br>
              <a:rPr dirty="0"/>
            </a:br>
            <a:r>
              <a:rPr lang="cs-CZ" sz="2400" b="1" strike="noStrike" spc="-1" dirty="0">
                <a:solidFill>
                  <a:srgbClr val="002060"/>
                </a:solidFill>
                <a:latin typeface="Garamond"/>
              </a:rPr>
              <a:t>a jeho výuce (známkování, omluvy, zadané úkoly, apod.)</a:t>
            </a:r>
            <a:r>
              <a:rPr dirty="0"/>
              <a:t/>
            </a:r>
            <a:br>
              <a:rPr dirty="0"/>
            </a:br>
            <a:r>
              <a:rPr lang="cs-CZ" sz="2400" b="1" strike="noStrike" spc="-1" dirty="0">
                <a:solidFill>
                  <a:srgbClr val="262626"/>
                </a:solidFill>
                <a:latin typeface="Garamond"/>
              </a:rPr>
              <a:t>(přístupové údaje do tohoto systému obdržíte při zářijové třídní schůzce)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2060"/>
                </a:solidFill>
                <a:latin typeface="Garamond"/>
              </a:rPr>
              <a:t>od 1. – 5. ročníku žáci mají žákovskou knížku (desky) s týdenními plány, sebehodnocením a výpisy hodnocení</a:t>
            </a:r>
            <a:r>
              <a:rPr dirty="0"/>
              <a:t/>
            </a:r>
            <a:br>
              <a:rPr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spc="-1" dirty="0">
                <a:solidFill>
                  <a:srgbClr val="009242"/>
                </a:solidFill>
                <a:latin typeface="Garamond"/>
              </a:rPr>
              <a:t>nově </a:t>
            </a:r>
            <a:r>
              <a:rPr lang="cs-CZ" sz="2400" b="1" spc="-1" dirty="0" smtClean="0">
                <a:solidFill>
                  <a:srgbClr val="009242"/>
                </a:solidFill>
                <a:latin typeface="Garamond"/>
              </a:rPr>
              <a:t>od září bude: </a:t>
            </a:r>
            <a:r>
              <a:rPr lang="cs-CZ" sz="2400" b="1" spc="-1" dirty="0">
                <a:solidFill>
                  <a:srgbClr val="009242"/>
                </a:solidFill>
                <a:latin typeface="Garamond"/>
              </a:rPr>
              <a:t>edupage.cz </a:t>
            </a:r>
            <a:endParaRPr lang="en-US" sz="2400" b="1" spc="-1" dirty="0">
              <a:solidFill>
                <a:srgbClr val="009242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>
                <a:solidFill>
                  <a:srgbClr val="000000"/>
                </a:solidFill>
                <a:latin typeface="Garamond"/>
              </a:rPr>
              <a:t>Družina</a:t>
            </a:r>
            <a:endParaRPr lang="en-US" sz="4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59"/>
              </a:spcBef>
              <a:spcAft>
                <a:spcPts val="601"/>
              </a:spcAft>
            </a:pPr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Garamond"/>
              </a:rPr>
              <a:t>vstup vedoucí školní družiny </a:t>
            </a:r>
            <a:endParaRPr lang="en-US" sz="3200" b="0" strike="noStrike" spc="-1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3200" b="1" strike="noStrike" spc="-1">
                <a:solidFill>
                  <a:srgbClr val="C00000"/>
                </a:solidFill>
                <a:latin typeface="Garamond"/>
              </a:rPr>
              <a:t>Marie Maximová</a:t>
            </a:r>
            <a:endParaRPr lang="en-US" sz="3200" b="0" strike="noStrike" spc="-1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r>
              <a:t/>
            </a:r>
            <a:br/>
            <a:endParaRPr lang="en-US" sz="3200" b="0" strike="noStrike" spc="-1">
              <a:solidFill>
                <a:srgbClr val="262626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922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298520" y="2554014"/>
            <a:ext cx="9554040" cy="3767958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1200" b="0" strike="noStrike" spc="-1" dirty="0">
                <a:solidFill>
                  <a:srgbClr val="262626"/>
                </a:solidFill>
                <a:latin typeface="Garamond"/>
              </a:rPr>
              <a:t>děti se stravují ve velké budově ZŠ</a:t>
            </a:r>
            <a:endParaRPr lang="en-US" sz="112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1200" b="1" strike="noStrike" spc="-1" dirty="0">
                <a:solidFill>
                  <a:srgbClr val="002060"/>
                </a:solidFill>
                <a:latin typeface="Garamond"/>
              </a:rPr>
              <a:t>vedoucí ŠJ: Iveta Hromasová </a:t>
            </a:r>
            <a:r>
              <a:rPr lang="cs-CZ" sz="11200" b="0" strike="noStrike" spc="-1" dirty="0">
                <a:solidFill>
                  <a:srgbClr val="262626"/>
                </a:solidFill>
                <a:latin typeface="Garamond"/>
              </a:rPr>
              <a:t>(jidelna@skolahovorcovice.cz)</a:t>
            </a:r>
            <a:endParaRPr lang="en-US" sz="112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1200" spc="-1" dirty="0">
                <a:solidFill>
                  <a:srgbClr val="262626"/>
                </a:solidFill>
                <a:latin typeface="Garamond"/>
              </a:rPr>
              <a:t>j</a:t>
            </a:r>
            <a:r>
              <a:rPr lang="cs-CZ" sz="11200" spc="-1" dirty="0" smtClean="0">
                <a:solidFill>
                  <a:srgbClr val="262626"/>
                </a:solidFill>
                <a:latin typeface="Garamond"/>
              </a:rPr>
              <a:t>ak dítě přihlásit - m</a:t>
            </a:r>
            <a:r>
              <a:rPr lang="cs-CZ" sz="11200" b="0" strike="noStrike" spc="-1" dirty="0" smtClean="0">
                <a:solidFill>
                  <a:srgbClr val="262626"/>
                </a:solidFill>
                <a:latin typeface="Garamond"/>
              </a:rPr>
              <a:t>ailem přijde všem přihláška koncem srpna</a:t>
            </a:r>
            <a:endParaRPr lang="en-US" sz="112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1200" b="0" strike="noStrike" spc="-1" dirty="0">
                <a:solidFill>
                  <a:srgbClr val="262626"/>
                </a:solidFill>
                <a:latin typeface="Garamond"/>
              </a:rPr>
              <a:t>obědy přihlašujete pro dítě přes: </a:t>
            </a:r>
            <a:endParaRPr lang="en-US" sz="112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14400" b="1" strike="noStrike" spc="-1" dirty="0">
                <a:solidFill>
                  <a:srgbClr val="C00000"/>
                </a:solidFill>
                <a:latin typeface="Garamond"/>
              </a:rPr>
              <a:t>www.strava.cz </a:t>
            </a:r>
            <a:r>
              <a:rPr sz="7200" dirty="0"/>
              <a:t/>
            </a:r>
            <a:br>
              <a:rPr sz="7200" dirty="0"/>
            </a:br>
            <a:r>
              <a:rPr sz="7200" dirty="0"/>
              <a:t/>
            </a:r>
            <a:br>
              <a:rPr sz="7200" dirty="0"/>
            </a:br>
            <a:r>
              <a:rPr lang="cs-CZ" sz="7200" b="0" strike="noStrike" spc="-1" dirty="0">
                <a:solidFill>
                  <a:srgbClr val="262626"/>
                </a:solidFill>
                <a:latin typeface="Garamond"/>
              </a:rPr>
              <a:t>(po zpracování přihlášky Vám vedoucí ŠJ zašle </a:t>
            </a:r>
            <a:r>
              <a:rPr lang="cs-CZ" sz="7200" b="0" u="sng" strike="noStrike" spc="-1" dirty="0">
                <a:solidFill>
                  <a:srgbClr val="262626"/>
                </a:solidFill>
                <a:uFillTx/>
                <a:latin typeface="Garamond"/>
              </a:rPr>
              <a:t>variabilní symbol </a:t>
            </a:r>
            <a:r>
              <a:rPr lang="cs-CZ" sz="7200" b="0" strike="noStrike" spc="-1" dirty="0">
                <a:solidFill>
                  <a:srgbClr val="262626"/>
                </a:solidFill>
                <a:latin typeface="Garamond"/>
              </a:rPr>
              <a:t>dítěte, </a:t>
            </a:r>
            <a:r>
              <a:rPr sz="7200" dirty="0"/>
              <a:t/>
            </a:r>
            <a:br>
              <a:rPr sz="7200" dirty="0"/>
            </a:br>
            <a:r>
              <a:rPr lang="cs-CZ" sz="7200" b="0" strike="noStrike" spc="-1" dirty="0">
                <a:solidFill>
                  <a:srgbClr val="262626"/>
                </a:solidFill>
                <a:latin typeface="Garamond"/>
              </a:rPr>
              <a:t>pod kterým budete hradit platby za obědy, první platba musí být uhrazena do </a:t>
            </a:r>
            <a:r>
              <a:rPr lang="cs-CZ" sz="7200" b="0" strike="noStrike" spc="-1" dirty="0" smtClean="0">
                <a:solidFill>
                  <a:srgbClr val="262626"/>
                </a:solidFill>
                <a:latin typeface="Garamond"/>
              </a:rPr>
              <a:t>11. 9. 2026)</a:t>
            </a:r>
            <a:endParaRPr lang="en-US" sz="72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tabLst>
                <a:tab pos="0" algn="l"/>
              </a:tabLst>
            </a:pPr>
            <a:endParaRPr lang="en-US" sz="50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47920" y="1134360"/>
            <a:ext cx="9600840" cy="130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>
                <a:solidFill>
                  <a:srgbClr val="000000"/>
                </a:solidFill>
                <a:latin typeface="Garamond"/>
              </a:rPr>
              <a:t>Stravování</a:t>
            </a:r>
            <a:endParaRPr lang="cs-CZ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295280" y="103140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>
                <a:solidFill>
                  <a:srgbClr val="000000"/>
                </a:solidFill>
                <a:latin typeface="Garamond"/>
              </a:rPr>
              <a:t>Mimoškolní aktivity - kroužky</a:t>
            </a:r>
            <a:endParaRPr lang="en-US" sz="4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295280" y="25876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85840" indent="-285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3200" b="1" strike="noStrike" spc="-1" dirty="0">
                <a:solidFill>
                  <a:srgbClr val="002060"/>
                </a:solidFill>
                <a:latin typeface="Garamond"/>
              </a:rPr>
              <a:t>WEB ZŠ </a:t>
            </a:r>
            <a:r>
              <a:rPr lang="cs-CZ" sz="2400" b="1" strike="noStrike" spc="-1" dirty="0">
                <a:solidFill>
                  <a:srgbClr val="002060"/>
                </a:solidFill>
                <a:latin typeface="Garamond"/>
              </a:rPr>
              <a:t>– záložka „PO </a:t>
            </a:r>
            <a:r>
              <a:rPr lang="cs-CZ" sz="2400" b="1" strike="noStrike" spc="-1" dirty="0" smtClean="0">
                <a:solidFill>
                  <a:srgbClr val="002060"/>
                </a:solidFill>
                <a:latin typeface="Garamond"/>
              </a:rPr>
              <a:t>ŠKOLE“</a:t>
            </a:r>
            <a:endParaRPr lang="cs-CZ" sz="2400" spc="-1" dirty="0">
              <a:solidFill>
                <a:srgbClr val="262626"/>
              </a:solidFill>
              <a:latin typeface="Garamond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AB946B"/>
              </a:buClr>
              <a:buSzPct val="115000"/>
            </a:pPr>
            <a:r>
              <a:rPr lang="cs-CZ" sz="2400" b="1" spc="-1" dirty="0" smtClean="0">
                <a:solidFill>
                  <a:srgbClr val="262626"/>
                </a:solidFill>
                <a:latin typeface="Garamond"/>
              </a:rPr>
              <a:t>1) k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roužky organizované spolkem MROŠ – vstup </a:t>
            </a:r>
            <a:r>
              <a:rPr lang="cs-CZ" sz="2400" b="1" strike="noStrike" spc="-1" dirty="0">
                <a:solidFill>
                  <a:srgbClr val="262626"/>
                </a:solidFill>
                <a:latin typeface="Garamond"/>
              </a:rPr>
              <a:t>pí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Jana Šťastná 20. 5.</a:t>
            </a:r>
            <a:r>
              <a:rPr lang="cs-CZ" sz="2400" spc="-1" dirty="0">
                <a:solidFill>
                  <a:srgbClr val="262626"/>
                </a:solidFill>
                <a:latin typeface="Garamond"/>
              </a:rPr>
              <a:t/>
            </a:r>
            <a:br>
              <a:rPr lang="cs-CZ" sz="2400" spc="-1" dirty="0">
                <a:solidFill>
                  <a:srgbClr val="262626"/>
                </a:solidFill>
                <a:latin typeface="Garamond"/>
              </a:rPr>
            </a:b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2) kroužky organizované školou - </a:t>
            </a:r>
            <a:r>
              <a:rPr lang="cs-CZ" sz="2400" b="1" strike="noStrike" spc="-1" dirty="0">
                <a:solidFill>
                  <a:srgbClr val="262626"/>
                </a:solidFill>
                <a:latin typeface="Garamond"/>
              </a:rPr>
              <a:t>viz kontakty na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lektory</a:t>
            </a:r>
            <a:b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</a:b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3) kroužky externí v hale TV – viz kontakty na lektory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400" strike="noStrike" spc="-1" dirty="0">
                <a:solidFill>
                  <a:srgbClr val="262626"/>
                </a:solidFill>
                <a:latin typeface="Garamond"/>
              </a:rPr>
              <a:t>začátek kroužků nejdříve 3. zářijový týden</a:t>
            </a:r>
            <a:endParaRPr lang="en-US" sz="240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2400" b="0" strike="noStrike" spc="-1" dirty="0">
                <a:solidFill>
                  <a:srgbClr val="C00000"/>
                </a:solidFill>
                <a:latin typeface="Garamond"/>
              </a:rPr>
              <a:t>dotazy směřujte přímo na lektory/organizátory; škola ve většině případů poskytuje jen pronájem prostoru a není organizátorem.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295280" y="982079"/>
            <a:ext cx="9600840" cy="147598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 smtClean="0">
                <a:solidFill>
                  <a:srgbClr val="000000"/>
                </a:solidFill>
                <a:latin typeface="Garamond"/>
              </a:rPr>
              <a:t>Co nás v září čeká</a:t>
            </a:r>
            <a:endParaRPr lang="en-US" sz="2800" strike="noStrike" spc="-1" dirty="0">
              <a:latin typeface="Garamond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157629" y="2527583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2500" lnSpcReduction="20000"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7500" b="1" spc="-1" dirty="0" smtClean="0">
                <a:solidFill>
                  <a:srgbClr val="C00000"/>
                </a:solidFill>
                <a:latin typeface="Garamond"/>
              </a:rPr>
              <a:t>1. září 2026 od 8:00 </a:t>
            </a:r>
            <a:r>
              <a:rPr lang="cs-CZ" sz="7500" spc="-1" dirty="0">
                <a:solidFill>
                  <a:srgbClr val="000000"/>
                </a:solidFill>
                <a:latin typeface="Garamond"/>
              </a:rPr>
              <a:t/>
            </a:r>
            <a:br>
              <a:rPr lang="cs-CZ" sz="7500" spc="-1" dirty="0">
                <a:solidFill>
                  <a:srgbClr val="000000"/>
                </a:solidFill>
                <a:latin typeface="Garamond"/>
              </a:rPr>
            </a:br>
            <a:r>
              <a:rPr lang="cs-CZ" sz="7500" spc="-1" dirty="0" smtClean="0">
                <a:solidFill>
                  <a:srgbClr val="000000"/>
                </a:solidFill>
                <a:latin typeface="Garamond"/>
              </a:rPr>
              <a:t>společné zahájení školního roku (před malou budovou)</a:t>
            </a:r>
            <a:r>
              <a:rPr lang="cs-CZ" sz="7500" b="1" spc="-1" dirty="0">
                <a:solidFill>
                  <a:srgbClr val="000000"/>
                </a:solidFill>
                <a:latin typeface="Garamond"/>
              </a:rPr>
              <a:t/>
            </a:r>
            <a:br>
              <a:rPr lang="cs-CZ" sz="7500" b="1" spc="-1" dirty="0">
                <a:solidFill>
                  <a:srgbClr val="000000"/>
                </a:solidFill>
                <a:latin typeface="Garamond"/>
              </a:rPr>
            </a:br>
            <a:r>
              <a:rPr lang="cs-CZ" sz="7500" b="1" spc="-1" dirty="0" smtClean="0">
                <a:solidFill>
                  <a:srgbClr val="000000"/>
                </a:solidFill>
                <a:latin typeface="Garamond"/>
              </a:rPr>
              <a:t/>
            </a:r>
            <a:br>
              <a:rPr lang="cs-CZ" sz="7500" b="1" spc="-1" dirty="0" smtClean="0">
                <a:solidFill>
                  <a:srgbClr val="000000"/>
                </a:solidFill>
                <a:latin typeface="Garamond"/>
              </a:rPr>
            </a:br>
            <a:r>
              <a:rPr lang="cs-CZ" sz="7500" u="sng" spc="-1" dirty="0" smtClean="0">
                <a:solidFill>
                  <a:srgbClr val="000000"/>
                </a:solidFill>
                <a:latin typeface="Garamond"/>
              </a:rPr>
              <a:t>z</a:t>
            </a:r>
            <a:r>
              <a:rPr lang="cs-CZ" sz="7500" u="sng" strike="noStrike" spc="-1" dirty="0" smtClean="0">
                <a:solidFill>
                  <a:srgbClr val="000000"/>
                </a:solidFill>
                <a:latin typeface="Garamond"/>
              </a:rPr>
              <a:t>ářijové třídní schůzky:</a:t>
            </a:r>
          </a:p>
          <a:p>
            <a:pPr algn="ctr">
              <a:lnSpc>
                <a:spcPct val="100000"/>
              </a:lnSpc>
              <a:spcBef>
                <a:spcPts val="150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7500" b="1" spc="-1" dirty="0">
                <a:solidFill>
                  <a:srgbClr val="C00000"/>
                </a:solidFill>
                <a:latin typeface="Garamond"/>
              </a:rPr>
              <a:t>7</a:t>
            </a:r>
            <a:r>
              <a:rPr lang="cs-CZ" sz="7500" b="1" spc="-1" dirty="0" smtClean="0">
                <a:solidFill>
                  <a:srgbClr val="C00000"/>
                </a:solidFill>
                <a:latin typeface="Garamond"/>
              </a:rPr>
              <a:t>. září 2026 od 17:00 </a:t>
            </a:r>
            <a:r>
              <a:rPr lang="cs-CZ" sz="7500" spc="-1" dirty="0" smtClean="0">
                <a:solidFill>
                  <a:srgbClr val="000000"/>
                </a:solidFill>
                <a:latin typeface="Garamond"/>
              </a:rPr>
              <a:t>– společné TS</a:t>
            </a:r>
            <a:r>
              <a:rPr lang="cs-CZ" sz="7500" b="1" spc="-1" dirty="0" smtClean="0">
                <a:solidFill>
                  <a:srgbClr val="000000"/>
                </a:solidFill>
                <a:latin typeface="Garamond"/>
              </a:rPr>
              <a:t/>
            </a:r>
            <a:br>
              <a:rPr lang="cs-CZ" sz="7500" b="1" spc="-1" dirty="0" smtClean="0">
                <a:solidFill>
                  <a:srgbClr val="000000"/>
                </a:solidFill>
                <a:latin typeface="Garamond"/>
              </a:rPr>
            </a:br>
            <a:r>
              <a:rPr lang="cs-CZ" sz="7500" b="1" spc="-1" dirty="0" smtClean="0">
                <a:solidFill>
                  <a:srgbClr val="C00000"/>
                </a:solidFill>
                <a:latin typeface="Garamond"/>
              </a:rPr>
              <a:t>9. září 2026 od 18:00 </a:t>
            </a:r>
            <a:r>
              <a:rPr lang="cs-CZ" sz="7500" spc="-1" dirty="0" smtClean="0">
                <a:solidFill>
                  <a:srgbClr val="000000"/>
                </a:solidFill>
                <a:latin typeface="Garamond"/>
              </a:rPr>
              <a:t>– online TS</a:t>
            </a:r>
            <a:endParaRPr lang="en-US" sz="750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r>
              <a:rPr dirty="0"/>
              <a:t/>
            </a:r>
            <a:br>
              <a:rPr dirty="0"/>
            </a:br>
            <a:endParaRPr lang="en-US" sz="31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cs-CZ" sz="5400" b="1" spc="-1" dirty="0">
                <a:solidFill>
                  <a:srgbClr val="262626"/>
                </a:solidFill>
                <a:latin typeface="Garamond"/>
              </a:rPr>
              <a:t>p</a:t>
            </a:r>
            <a:r>
              <a:rPr lang="cs-CZ" sz="5400" b="1" spc="-1" dirty="0" smtClean="0">
                <a:solidFill>
                  <a:srgbClr val="262626"/>
                </a:solidFill>
                <a:latin typeface="Garamond"/>
              </a:rPr>
              <a:t>lán schůzek PRVŇÁČEK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2796135" y="3572758"/>
            <a:ext cx="8025836" cy="194192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400" b="0" strike="noStrike" spc="-1" dirty="0" smtClean="0">
                <a:latin typeface="Garamond" panose="02020404030301010803" pitchFamily="18" charset="0"/>
              </a:rPr>
              <a:t>28. 4. 2026 (15:30-17:00) - základní informace o škole</a:t>
            </a:r>
            <a:br>
              <a:rPr lang="cs-CZ" sz="2400" b="0" strike="noStrike" spc="-1" dirty="0" smtClean="0">
                <a:latin typeface="Garamond" panose="02020404030301010803" pitchFamily="18" charset="0"/>
              </a:rPr>
            </a:br>
            <a:r>
              <a:rPr lang="cs-CZ" sz="2400" b="0" strike="noStrike" spc="-1" dirty="0" smtClean="0">
                <a:latin typeface="Garamond" panose="02020404030301010803" pitchFamily="18" charset="0"/>
              </a:rPr>
              <a:t>                  - výuka českého jazyka a literatury</a:t>
            </a:r>
            <a:br>
              <a:rPr lang="cs-CZ" sz="2400" b="0" strike="noStrike" spc="-1" dirty="0" smtClean="0">
                <a:latin typeface="Garamond" panose="02020404030301010803" pitchFamily="18" charset="0"/>
              </a:rPr>
            </a:br>
            <a:r>
              <a:rPr lang="cs-CZ" sz="2400" b="0" strike="noStrike" spc="-1" dirty="0" smtClean="0">
                <a:latin typeface="Garamond" panose="02020404030301010803" pitchFamily="18" charset="0"/>
              </a:rPr>
              <a:t>20. 5. 2026 (15:30 – 17:00) - kroužky v rámci MROŠ</a:t>
            </a:r>
            <a:br>
              <a:rPr lang="cs-CZ" sz="2400" b="0" strike="noStrike" spc="-1" dirty="0" smtClean="0">
                <a:latin typeface="Garamond" panose="02020404030301010803" pitchFamily="18" charset="0"/>
              </a:rPr>
            </a:br>
            <a:r>
              <a:rPr lang="cs-CZ" sz="2400" b="0" strike="noStrike" spc="-1" dirty="0" smtClean="0">
                <a:latin typeface="Garamond" panose="02020404030301010803" pitchFamily="18" charset="0"/>
              </a:rPr>
              <a:t>                  - výuka matematiky</a:t>
            </a:r>
            <a:br>
              <a:rPr lang="cs-CZ" sz="2400" b="0" strike="noStrike" spc="-1" dirty="0" smtClean="0">
                <a:latin typeface="Garamond" panose="02020404030301010803" pitchFamily="18" charset="0"/>
              </a:rPr>
            </a:br>
            <a:r>
              <a:rPr lang="cs-CZ" sz="2400" b="0" strike="noStrike" spc="-1" dirty="0" smtClean="0">
                <a:latin typeface="Garamond" panose="02020404030301010803" pitchFamily="18" charset="0"/>
              </a:rPr>
              <a:t>                  - hodnocení v naší škole</a:t>
            </a:r>
            <a:r>
              <a:rPr lang="cs-CZ" sz="2800" b="0" strike="noStrike" spc="-1" dirty="0" smtClean="0">
                <a:latin typeface="Garamond" panose="02020404030301010803" pitchFamily="18" charset="0"/>
              </a:rPr>
              <a:t/>
            </a:r>
            <a:br>
              <a:rPr lang="cs-CZ" sz="2800" b="0" strike="noStrike" spc="-1" dirty="0" smtClean="0">
                <a:latin typeface="Garamond" panose="02020404030301010803" pitchFamily="18" charset="0"/>
              </a:rPr>
            </a:br>
            <a:endParaRPr lang="cs-CZ" sz="2800" b="0" strike="noStrike" spc="-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 smtClean="0">
                <a:solidFill>
                  <a:srgbClr val="000000"/>
                </a:solidFill>
                <a:latin typeface="Garamond"/>
              </a:rPr>
              <a:t>První dny ve škole - </a:t>
            </a:r>
            <a:r>
              <a:rPr lang="cs-CZ" sz="4800" b="1" strike="noStrike" spc="-1" dirty="0">
                <a:solidFill>
                  <a:srgbClr val="000000"/>
                </a:solidFill>
                <a:latin typeface="Garamond"/>
              </a:rPr>
              <a:t>adaptace</a:t>
            </a:r>
            <a:endParaRPr lang="en-US" sz="48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20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10000" b="1" strike="noStrike" spc="-1" dirty="0">
                <a:solidFill>
                  <a:srgbClr val="002060"/>
                </a:solidFill>
                <a:latin typeface="Garamond"/>
              </a:rPr>
              <a:t>Příchody do školy</a:t>
            </a:r>
            <a:endParaRPr lang="en-US" sz="10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200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cs-CZ" sz="10000" b="0" strike="noStrike" spc="-1" dirty="0">
                <a:solidFill>
                  <a:srgbClr val="262626"/>
                </a:solidFill>
                <a:latin typeface="Garamond"/>
              </a:rPr>
              <a:t>u prvňáčků umožňujeme, aby rodiče s dítětem vstupovali do školy, do šaten, a to po dobu 14 dní a pomohli jim v adaptaci na nové prostředí, poté si žáci již umí poradit se vším sami</a:t>
            </a:r>
            <a:endParaRPr lang="en-US" sz="10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200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  <a:tabLst>
                <a:tab pos="0" algn="l"/>
              </a:tabLst>
            </a:pPr>
            <a:r>
              <a:rPr lang="cs-CZ" sz="10000" b="0" strike="noStrike" spc="-1" dirty="0">
                <a:solidFill>
                  <a:srgbClr val="262626"/>
                </a:solidFill>
                <a:latin typeface="Garamond"/>
              </a:rPr>
              <a:t>děti, které přicházejí do školy před jejím otevřením v 7:40, budou navštěvovat ranní provoz (příchod mezi 7:00-7:15), dozor nad těmito dětmi bude do doby otevření školy zajištěn (tento provoz bude probíhat v </a:t>
            </a:r>
            <a:r>
              <a:rPr lang="cs-CZ" sz="10000" b="0" strike="noStrike" spc="-1" dirty="0" smtClean="0">
                <a:solidFill>
                  <a:srgbClr val="262626"/>
                </a:solidFill>
                <a:latin typeface="Garamond"/>
              </a:rPr>
              <a:t>NEPĚ)</a:t>
            </a:r>
            <a:endParaRPr lang="en-US" sz="10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endParaRPr lang="en-US" sz="10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1159"/>
              </a:spcBef>
              <a:spcAft>
                <a:spcPts val="601"/>
              </a:spcAft>
              <a:tabLst>
                <a:tab pos="0" algn="l"/>
              </a:tabLst>
            </a:pPr>
            <a:r>
              <a:rPr dirty="0"/>
              <a:t/>
            </a:r>
            <a:br>
              <a:rPr dirty="0"/>
            </a:br>
            <a:endParaRPr lang="en-US" sz="100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>
                <a:solidFill>
                  <a:srgbClr val="000000"/>
                </a:solidFill>
                <a:latin typeface="Garamond"/>
              </a:rPr>
              <a:t>Důležité dokumenty školy</a:t>
            </a:r>
            <a:endParaRPr lang="en-US" sz="4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1295280" y="2285639"/>
            <a:ext cx="9600840" cy="3768319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15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1" strike="noStrike" spc="-1" dirty="0">
                <a:solidFill>
                  <a:srgbClr val="C00000"/>
                </a:solidFill>
                <a:latin typeface="Garamond"/>
              </a:rPr>
              <a:t>1) Školní řád </a:t>
            </a:r>
            <a:r>
              <a:rPr lang="cs-CZ" sz="8000" b="1" strike="noStrike" spc="-1" dirty="0">
                <a:solidFill>
                  <a:srgbClr val="006666"/>
                </a:solidFill>
                <a:latin typeface="Garamond"/>
              </a:rPr>
              <a:t>(+ostatní řády)  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1" strike="noStrike" spc="-1" dirty="0">
                <a:solidFill>
                  <a:srgbClr val="C00000"/>
                </a:solidFill>
                <a:latin typeface="Garamond"/>
              </a:rPr>
              <a:t>2) Školní vzdělávací program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cs-CZ" sz="8000" b="1" u="sng" strike="noStrike" spc="-1" dirty="0">
                <a:solidFill>
                  <a:srgbClr val="000000"/>
                </a:solidFill>
                <a:uFillTx/>
                <a:latin typeface="Garamond"/>
              </a:rPr>
              <a:t>Při třídních schůzkách v září ve třídách budete podepisovat: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0" strike="noStrike" spc="-1" dirty="0">
                <a:solidFill>
                  <a:srgbClr val="000000"/>
                </a:solidFill>
                <a:latin typeface="Garamond"/>
              </a:rPr>
              <a:t>Informovaný souhlas - GDPR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0" strike="noStrike" spc="-1" dirty="0">
                <a:solidFill>
                  <a:srgbClr val="000000"/>
                </a:solidFill>
                <a:latin typeface="Garamond"/>
              </a:rPr>
              <a:t>Seznámení se se školním řádem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0" strike="noStrike" spc="-1" dirty="0">
                <a:solidFill>
                  <a:srgbClr val="000000"/>
                </a:solidFill>
                <a:latin typeface="Garamond"/>
              </a:rPr>
              <a:t>Seznámení se s vnitřním řádem školní družiny a vnitřním řádem venkovní učebny s hřištěm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8000" b="0" strike="noStrike" spc="-1" dirty="0">
                <a:solidFill>
                  <a:srgbClr val="000000"/>
                </a:solidFill>
                <a:latin typeface="Garamond"/>
              </a:rPr>
              <a:t>Seznámení se s provozním řádem školní jídelny</a:t>
            </a: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tabLst>
                <a:tab pos="0" algn="l"/>
              </a:tabLst>
            </a:pPr>
            <a:r>
              <a:rPr dirty="0"/>
              <a:t/>
            </a:r>
            <a:br>
              <a:rPr dirty="0"/>
            </a:br>
            <a:endParaRPr lang="en-US" sz="80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>
                <a:solidFill>
                  <a:srgbClr val="262626"/>
                </a:solidFill>
                <a:latin typeface="Garamond"/>
              </a:rPr>
              <a:t>Prosba směrem k rodičům</a:t>
            </a:r>
            <a:endParaRPr lang="en-US" sz="48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 lnSpcReduction="20000"/>
          </a:bodyPr>
          <a:lstStyle/>
          <a:p>
            <a:pPr marL="285840" indent="-28548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Podpora </a:t>
            </a:r>
            <a: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  <a:t>hodnot a pravidel </a:t>
            </a: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vzájemného soužití, </a:t>
            </a:r>
            <a: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  <a:t/>
            </a:r>
            <a:b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</a:br>
            <a: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  <a:t>které </a:t>
            </a: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platí </a:t>
            </a:r>
            <a: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  <a:t>ve </a:t>
            </a: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třídách </a:t>
            </a:r>
            <a:r>
              <a:rPr lang="cs-CZ" sz="12800" b="0" strike="noStrike" spc="-1" dirty="0" smtClean="0">
                <a:solidFill>
                  <a:srgbClr val="262626"/>
                </a:solidFill>
                <a:latin typeface="Garamond"/>
              </a:rPr>
              <a:t>a </a:t>
            </a: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v celé škole</a:t>
            </a:r>
            <a:endParaRPr lang="en-US" sz="128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Podpora správných stravovacích návyků </a:t>
            </a:r>
            <a:endParaRPr lang="en-US" sz="128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Podpora, aby děti docházely do školy pěšky</a:t>
            </a:r>
            <a:endParaRPr lang="en-US" sz="12800" b="0" strike="noStrike" spc="-1" dirty="0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lang="cs-CZ" sz="12800" b="0" strike="noStrike" spc="-1" dirty="0">
                <a:solidFill>
                  <a:srgbClr val="262626"/>
                </a:solidFill>
                <a:latin typeface="Garamond"/>
              </a:rPr>
              <a:t>Omezení uvolňování z výuky na nezbytné minimum </a:t>
            </a:r>
            <a:endParaRPr lang="en-US" sz="128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4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4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4800" b="1" spc="-1" dirty="0">
                <a:solidFill>
                  <a:srgbClr val="262626"/>
                </a:solidFill>
                <a:latin typeface="Garamond"/>
              </a:rPr>
              <a:t>DOTAZY?</a:t>
            </a:r>
            <a:endParaRPr lang="en-US" sz="4800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cs-CZ" sz="4000" spc="-1" dirty="0" smtClean="0">
                <a:solidFill>
                  <a:srgbClr val="262626"/>
                </a:solidFill>
                <a:latin typeface="Garamond"/>
              </a:rPr>
              <a:t>Každá otázka je v pořádku.</a:t>
            </a:r>
            <a:endParaRPr lang="en-US" sz="40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cs-CZ" sz="3200" b="0" strike="noStrike" spc="-1" dirty="0" smtClean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cs-CZ" sz="3200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000" b="0" strike="noStrike" spc="-1" dirty="0" smtClean="0">
                <a:solidFill>
                  <a:srgbClr val="262626"/>
                </a:solidFill>
                <a:latin typeface="Garamond"/>
              </a:rPr>
              <a:t>Pro </a:t>
            </a:r>
            <a:r>
              <a:rPr lang="cs-CZ" sz="2000" b="0" strike="noStrike" spc="-1" dirty="0">
                <a:solidFill>
                  <a:srgbClr val="262626"/>
                </a:solidFill>
                <a:latin typeface="Garamond"/>
              </a:rPr>
              <a:t>další aktuální informace sledujte pravidelně náš web:</a:t>
            </a:r>
            <a:endParaRPr lang="en-US" sz="2000" b="0" strike="noStrike" spc="-1" dirty="0">
              <a:solidFill>
                <a:srgbClr val="262626"/>
              </a:solidFill>
              <a:latin typeface="Garamond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uFillTx/>
                <a:latin typeface="Garamond"/>
              </a:rPr>
              <a:t>www.skolahovorcovice.cz</a:t>
            </a:r>
            <a:endParaRPr lang="en-US" sz="2400" b="0" strike="noStrike" spc="-1" dirty="0">
              <a:solidFill>
                <a:srgbClr val="C00000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4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4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4000" b="0" strike="noStrike" spc="-1" dirty="0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pos="0" algn="l"/>
              </a:tabLst>
            </a:pPr>
            <a:endParaRPr lang="en-US" sz="40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Garamond" panose="02020404030301010803" pitchFamily="18" charset="0"/>
              </a:rPr>
              <a:t>Děkujeme za pozornost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1295280" y="2285640"/>
            <a:ext cx="9600840" cy="3318480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anose="02020404030301010803" pitchFamily="18" charset="0"/>
              </a:rPr>
              <a:t>Naším cílem </a:t>
            </a:r>
            <a:r>
              <a:rPr lang="cs-CZ" sz="2800" dirty="0">
                <a:latin typeface="Garamond" panose="02020404030301010803" pitchFamily="18" charset="0"/>
              </a:rPr>
              <a:t>není jen naučit děti číst, psát a počítat, </a:t>
            </a:r>
            <a:r>
              <a:rPr lang="cs-CZ" sz="2800" dirty="0" smtClean="0">
                <a:latin typeface="Garamond" panose="02020404030301010803" pitchFamily="18" charset="0"/>
              </a:rPr>
              <a:t/>
            </a:r>
            <a:br>
              <a:rPr lang="cs-CZ" sz="2800" dirty="0" smtClean="0">
                <a:latin typeface="Garamond" panose="02020404030301010803" pitchFamily="18" charset="0"/>
              </a:rPr>
            </a:br>
            <a:r>
              <a:rPr lang="cs-CZ" sz="2800" dirty="0" smtClean="0">
                <a:latin typeface="Garamond" panose="02020404030301010803" pitchFamily="18" charset="0"/>
              </a:rPr>
              <a:t>ale </a:t>
            </a:r>
            <a:r>
              <a:rPr lang="cs-CZ" sz="2800" dirty="0">
                <a:latin typeface="Garamond" panose="02020404030301010803" pitchFamily="18" charset="0"/>
              </a:rPr>
              <a:t>pomoci jim vyrůstat v sebejisté, spokojené a zvídavé osobnosti. </a:t>
            </a:r>
            <a:r>
              <a:rPr lang="cs-CZ" sz="2800" dirty="0" smtClean="0">
                <a:latin typeface="Garamond" panose="02020404030301010803" pitchFamily="18" charset="0"/>
              </a:rPr>
              <a:t/>
            </a:r>
            <a:br>
              <a:rPr lang="cs-CZ" sz="2800" dirty="0" smtClean="0">
                <a:latin typeface="Garamond" panose="02020404030301010803" pitchFamily="18" charset="0"/>
              </a:rPr>
            </a:br>
            <a:r>
              <a:rPr lang="cs-CZ" sz="2800" dirty="0" smtClean="0">
                <a:latin typeface="Garamond" panose="02020404030301010803" pitchFamily="18" charset="0"/>
              </a:rPr>
              <a:t>Jsme </a:t>
            </a:r>
            <a:r>
              <a:rPr lang="cs-CZ" sz="2800" dirty="0">
                <a:latin typeface="Garamond" panose="02020404030301010803" pitchFamily="18" charset="0"/>
              </a:rPr>
              <a:t>rádi, že na této cestě můžeme být spolu s vámi.</a:t>
            </a:r>
          </a:p>
          <a:p>
            <a:pPr marL="0" indent="0" algn="ctr">
              <a:buNone/>
            </a:pPr>
            <a:endParaRPr lang="cs-CZ" sz="32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Mgr. Jana Hirková</a:t>
            </a:r>
          </a:p>
          <a:p>
            <a:pPr marL="0" indent="0" algn="ctr">
              <a:buNone/>
            </a:pPr>
            <a:r>
              <a:rPr lang="cs-CZ" sz="2000" dirty="0" smtClean="0">
                <a:latin typeface="Garamond" panose="02020404030301010803" pitchFamily="18" charset="0"/>
              </a:rPr>
              <a:t>reditel@skolahovorcovice.cz</a:t>
            </a:r>
            <a:endParaRPr lang="cs-CZ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>
            <a:spLocks noGrp="1"/>
          </p:cNvSpPr>
          <p:nvPr>
            <p:ph type="subTitle"/>
          </p:nvPr>
        </p:nvSpPr>
        <p:spPr>
          <a:xfrm>
            <a:off x="1295280" y="1641988"/>
            <a:ext cx="9903662" cy="4080387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5500"/>
          </a:bodyPr>
          <a:lstStyle/>
          <a:p>
            <a:pPr marL="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cs-CZ" sz="2400" b="0" u="sng" strike="noStrike" spc="-1" dirty="0">
                <a:solidFill>
                  <a:srgbClr val="262626"/>
                </a:solidFill>
                <a:uFillTx/>
                <a:latin typeface="Garamond"/>
              </a:rPr>
              <a:t>Hospodářka </a:t>
            </a:r>
            <a:r>
              <a:rPr lang="cs-CZ" sz="24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ZŠ:</a:t>
            </a:r>
            <a:r>
              <a:rPr lang="cs-CZ" sz="2400" b="0" strike="noStrike" spc="-1" dirty="0" smtClean="0">
                <a:solidFill>
                  <a:srgbClr val="262626"/>
                </a:solidFill>
                <a:uFillTx/>
                <a:latin typeface="Garamond"/>
              </a:rPr>
              <a:t>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  	Lucie </a:t>
            </a:r>
            <a:r>
              <a:rPr lang="cs-CZ" sz="2400" b="1" strike="noStrike" spc="-1" dirty="0">
                <a:solidFill>
                  <a:srgbClr val="262626"/>
                </a:solidFill>
                <a:latin typeface="Garamond"/>
              </a:rPr>
              <a:t>Rafajová </a:t>
            </a:r>
            <a:r>
              <a:rPr lang="cs-CZ" sz="2100" b="0" strike="noStrike" spc="-1" dirty="0">
                <a:solidFill>
                  <a:srgbClr val="262626"/>
                </a:solidFill>
                <a:latin typeface="Garamond"/>
              </a:rPr>
              <a:t>(hospodarkazs@skolahovocrcovice.cz)</a:t>
            </a:r>
            <a:r>
              <a:rPr sz="2100" dirty="0"/>
              <a:t/>
            </a:r>
            <a:br>
              <a:rPr sz="2100" dirty="0"/>
            </a:br>
            <a:r>
              <a:rPr lang="cs-CZ" sz="2400" b="0" u="sng" strike="noStrike" spc="-1" dirty="0">
                <a:solidFill>
                  <a:srgbClr val="262626"/>
                </a:solidFill>
                <a:uFillTx/>
                <a:latin typeface="Garamond"/>
              </a:rPr>
              <a:t>Vedoucí </a:t>
            </a:r>
            <a:r>
              <a:rPr lang="cs-CZ" sz="24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družiny:</a:t>
            </a:r>
            <a:r>
              <a:rPr lang="cs-CZ" sz="2400" b="0" strike="noStrike" spc="-1" dirty="0" smtClean="0">
                <a:solidFill>
                  <a:srgbClr val="262626"/>
                </a:solidFill>
                <a:latin typeface="Garamond"/>
              </a:rPr>
              <a:t>	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Marie Maximová </a:t>
            </a:r>
            <a:r>
              <a:rPr lang="cs-CZ" sz="2100" b="0" strike="noStrike" spc="-1" dirty="0" smtClean="0">
                <a:solidFill>
                  <a:srgbClr val="262626"/>
                </a:solidFill>
                <a:latin typeface="Garamond"/>
              </a:rPr>
              <a:t>(</a:t>
            </a:r>
            <a:r>
              <a:rPr lang="cs-CZ" sz="2100" b="0" strike="noStrike" spc="-1" dirty="0">
                <a:solidFill>
                  <a:srgbClr val="262626"/>
                </a:solidFill>
                <a:latin typeface="Garamond"/>
              </a:rPr>
              <a:t>druzina@skolahovorcovice.cz)</a:t>
            </a:r>
            <a:endParaRPr lang="en-US" sz="2100" b="0" strike="noStrike" spc="-1" dirty="0">
              <a:solidFill>
                <a:srgbClr val="262626"/>
              </a:solidFill>
              <a:latin typeface="Garamond"/>
            </a:endParaRPr>
          </a:p>
          <a:p>
            <a:pPr marL="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cs-CZ" sz="2400" b="0" u="sng" strike="noStrike" spc="-1" dirty="0">
                <a:solidFill>
                  <a:srgbClr val="262626"/>
                </a:solidFill>
                <a:uFillTx/>
                <a:latin typeface="Garamond"/>
              </a:rPr>
              <a:t>Učitelky 1. </a:t>
            </a:r>
            <a:r>
              <a:rPr lang="cs-CZ" sz="2400" u="sng" spc="-1" dirty="0" smtClean="0">
                <a:solidFill>
                  <a:srgbClr val="262626"/>
                </a:solidFill>
                <a:latin typeface="Garamond"/>
              </a:rPr>
              <a:t>ročníků:</a:t>
            </a:r>
            <a:r>
              <a:rPr lang="cs-CZ" sz="24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 </a:t>
            </a:r>
            <a:r>
              <a:rPr lang="cs-CZ" sz="2400" b="0" strike="noStrike" spc="-1" dirty="0" smtClean="0">
                <a:solidFill>
                  <a:srgbClr val="262626"/>
                </a:solidFill>
                <a:latin typeface="Garamond"/>
              </a:rPr>
              <a:t>  	</a:t>
            </a:r>
            <a:r>
              <a:rPr lang="cs-CZ" sz="2400" b="1" strike="noStrike" spc="-1" dirty="0" smtClean="0">
                <a:latin typeface="Garamond"/>
              </a:rPr>
              <a:t>Mgr. Petra </a:t>
            </a:r>
            <a:r>
              <a:rPr lang="cs-CZ" sz="2400" b="1" strike="noStrike" spc="-1" dirty="0" err="1" smtClean="0">
                <a:latin typeface="Garamond"/>
              </a:rPr>
              <a:t>Medlínová</a:t>
            </a:r>
            <a:r>
              <a:rPr lang="cs-CZ" sz="2400" b="1" strike="noStrike" spc="-1" dirty="0" smtClean="0">
                <a:latin typeface="Garamond"/>
              </a:rPr>
              <a:t> </a:t>
            </a:r>
            <a:r>
              <a:rPr lang="cs-CZ" sz="2400" b="1" spc="-1" dirty="0" smtClean="0">
                <a:latin typeface="Garamond"/>
              </a:rPr>
              <a:t>(1.A) </a:t>
            </a:r>
            <a:r>
              <a:rPr lang="cs-CZ" sz="2100" spc="-1" dirty="0" smtClean="0">
                <a:latin typeface="Garamond"/>
              </a:rPr>
              <a:t>(medlinova@skolahovorcovice.cz)</a:t>
            </a:r>
            <a:r>
              <a:rPr lang="cs-CZ" sz="2100" b="1" spc="-1" dirty="0" smtClean="0">
                <a:latin typeface="Garamond"/>
              </a:rPr>
              <a:t/>
            </a:r>
            <a:br>
              <a:rPr lang="cs-CZ" sz="2100" b="1" spc="-1" dirty="0" smtClean="0">
                <a:latin typeface="Garamond"/>
              </a:rPr>
            </a:br>
            <a:r>
              <a:rPr lang="cs-CZ" sz="2400" b="1" spc="-1" dirty="0" smtClean="0">
                <a:latin typeface="Garamond"/>
              </a:rPr>
              <a:t>                                     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Mgr. Lucie Hanáková </a:t>
            </a:r>
            <a:r>
              <a:rPr lang="cs-CZ" sz="2400" b="1" strike="noStrike" spc="-1" dirty="0" smtClean="0">
                <a:latin typeface="Garamond"/>
              </a:rPr>
              <a:t>(1.B) </a:t>
            </a:r>
            <a:r>
              <a:rPr lang="cs-CZ" sz="2100" strike="noStrike" spc="-1" dirty="0" smtClean="0">
                <a:latin typeface="Garamond"/>
              </a:rPr>
              <a:t>(hanakova</a:t>
            </a:r>
            <a:r>
              <a:rPr lang="cs-CZ" sz="2100" spc="-1" dirty="0" smtClean="0">
                <a:latin typeface="Garamond"/>
              </a:rPr>
              <a:t>@skolahovorcovice.cz)</a:t>
            </a:r>
            <a:r>
              <a:rPr lang="cs-CZ" sz="2400" b="1" strike="noStrike" spc="-1" dirty="0" smtClean="0">
                <a:latin typeface="Garamond"/>
              </a:rPr>
              <a:t/>
            </a:r>
            <a:br>
              <a:rPr lang="cs-CZ" sz="2400" b="1" strike="noStrike" spc="-1" dirty="0" smtClean="0">
                <a:latin typeface="Garamond"/>
              </a:rPr>
            </a:br>
            <a:r>
              <a:rPr lang="cs-CZ" sz="24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Zástupkyně ředitelky  pro </a:t>
            </a:r>
            <a:r>
              <a:rPr lang="cs-CZ" sz="2400" b="0" u="sng" strike="noStrike" spc="-1" dirty="0">
                <a:solidFill>
                  <a:srgbClr val="262626"/>
                </a:solidFill>
                <a:uFillTx/>
                <a:latin typeface="Garamond"/>
              </a:rPr>
              <a:t>1. stupeň </a:t>
            </a:r>
            <a:r>
              <a:rPr lang="cs-CZ" sz="24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ZŠ:</a:t>
            </a:r>
            <a:r>
              <a:rPr lang="cs-CZ" sz="2400" b="0" strike="noStrike" spc="-1" dirty="0" smtClean="0">
                <a:solidFill>
                  <a:srgbClr val="262626"/>
                </a:solidFill>
                <a:latin typeface="Garamond"/>
              </a:rPr>
              <a:t>	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Mgr</a:t>
            </a:r>
            <a:r>
              <a:rPr lang="cs-CZ" sz="2400" b="1" strike="noStrike" spc="-1" dirty="0">
                <a:solidFill>
                  <a:srgbClr val="262626"/>
                </a:solidFill>
                <a:latin typeface="Garamond"/>
              </a:rPr>
              <a:t>. Barbora </a:t>
            </a:r>
            <a:r>
              <a:rPr lang="cs-CZ" sz="2400" b="1" strike="noStrike" spc="-1" dirty="0" smtClean="0">
                <a:solidFill>
                  <a:srgbClr val="262626"/>
                </a:solidFill>
                <a:latin typeface="Garamond"/>
              </a:rPr>
              <a:t>Kosinová</a:t>
            </a:r>
            <a:r>
              <a:rPr lang="cs-CZ" sz="2100" dirty="0"/>
              <a:t/>
            </a:r>
            <a:br>
              <a:rPr lang="cs-CZ" sz="2100" dirty="0"/>
            </a:br>
            <a:r>
              <a:rPr lang="cs-CZ" sz="2100" dirty="0" smtClean="0"/>
              <a:t>                                                                  </a:t>
            </a:r>
            <a:r>
              <a:rPr lang="cs-CZ" sz="2100" spc="-1" dirty="0" smtClean="0">
                <a:solidFill>
                  <a:srgbClr val="262626"/>
                </a:solidFill>
                <a:latin typeface="Garamond"/>
              </a:rPr>
              <a:t>(</a:t>
            </a:r>
            <a:r>
              <a:rPr lang="cs-CZ" sz="2100" spc="-1" dirty="0">
                <a:solidFill>
                  <a:srgbClr val="262626"/>
                </a:solidFill>
                <a:latin typeface="Garamond"/>
              </a:rPr>
              <a:t>kosinova@skolahovorcovice.cz)</a:t>
            </a:r>
            <a:r>
              <a:rPr dirty="0"/>
              <a:t/>
            </a:r>
            <a:br>
              <a:rPr dirty="0"/>
            </a:br>
            <a:r>
              <a:rPr lang="cs-CZ" sz="2400" b="1" u="sng" strike="noStrike" spc="-1" dirty="0">
                <a:solidFill>
                  <a:srgbClr val="002060"/>
                </a:solidFill>
                <a:uFillTx/>
                <a:latin typeface="Garamond"/>
              </a:rPr>
              <a:t>ŠPP – školní poradenské pracoviště:</a:t>
            </a:r>
            <a:r>
              <a:rPr dirty="0"/>
              <a:t/>
            </a:r>
            <a:br>
              <a:rPr dirty="0"/>
            </a:br>
            <a:r>
              <a:rPr lang="cs-CZ" sz="2000" b="0" u="sng" strike="noStrike" spc="-1" dirty="0">
                <a:solidFill>
                  <a:srgbClr val="262626"/>
                </a:solidFill>
                <a:uFillTx/>
                <a:latin typeface="Garamond"/>
              </a:rPr>
              <a:t>školní psycholožka </a:t>
            </a: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– </a:t>
            </a:r>
            <a:r>
              <a:rPr lang="cs-CZ" sz="2000" b="1" spc="-1" dirty="0">
                <a:solidFill>
                  <a:srgbClr val="262626"/>
                </a:solidFill>
                <a:latin typeface="Garamond"/>
              </a:rPr>
              <a:t>P</a:t>
            </a:r>
            <a:r>
              <a:rPr lang="cs-CZ" sz="2000" b="1" strike="noStrike" spc="-1" dirty="0" smtClean="0">
                <a:solidFill>
                  <a:srgbClr val="262626"/>
                </a:solidFill>
                <a:latin typeface="Garamond"/>
              </a:rPr>
              <a:t>hDr. Markéta Pechová </a:t>
            </a:r>
            <a:br>
              <a:rPr lang="cs-CZ" sz="2000" b="1" strike="noStrike" spc="-1" dirty="0" smtClean="0">
                <a:solidFill>
                  <a:srgbClr val="262626"/>
                </a:solidFill>
                <a:latin typeface="Garamond"/>
              </a:rPr>
            </a:br>
            <a:r>
              <a:rPr lang="cs-CZ" sz="20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speciální </a:t>
            </a:r>
            <a:r>
              <a:rPr lang="cs-CZ" sz="2000" b="0" u="sng" strike="noStrike" spc="-1" dirty="0">
                <a:solidFill>
                  <a:srgbClr val="262626"/>
                </a:solidFill>
                <a:uFillTx/>
                <a:latin typeface="Garamond"/>
              </a:rPr>
              <a:t>pedagožka </a:t>
            </a:r>
            <a:r>
              <a:rPr lang="cs-CZ" sz="2000" b="0" strike="noStrike" spc="-1" dirty="0">
                <a:solidFill>
                  <a:srgbClr val="262626"/>
                </a:solidFill>
                <a:latin typeface="Garamond"/>
              </a:rPr>
              <a:t>– </a:t>
            </a: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Mgr. Miluše Vartýřová</a:t>
            </a:r>
            <a:r>
              <a:rPr dirty="0"/>
              <a:t/>
            </a:r>
            <a:br>
              <a:rPr dirty="0"/>
            </a:br>
            <a:r>
              <a:rPr lang="cs-CZ" sz="2000" b="0" u="sng" strike="noStrike" spc="-1" dirty="0" smtClean="0">
                <a:solidFill>
                  <a:srgbClr val="262626"/>
                </a:solidFill>
                <a:uFillTx/>
                <a:latin typeface="Garamond"/>
              </a:rPr>
              <a:t>výchovná poradkyně </a:t>
            </a:r>
            <a:r>
              <a:rPr lang="cs-CZ" sz="2000" b="0" strike="noStrike" spc="-1" dirty="0">
                <a:solidFill>
                  <a:srgbClr val="262626"/>
                </a:solidFill>
                <a:latin typeface="Garamond"/>
              </a:rPr>
              <a:t>– </a:t>
            </a:r>
            <a:r>
              <a:rPr lang="cs-CZ" sz="2000" b="1" strike="noStrike" spc="-1" dirty="0">
                <a:solidFill>
                  <a:srgbClr val="262626"/>
                </a:solidFill>
                <a:latin typeface="Garamond"/>
              </a:rPr>
              <a:t>Mgr. Andrea Nečasová</a:t>
            </a:r>
            <a:r>
              <a:rPr dirty="0"/>
              <a:t/>
            </a:r>
            <a:br>
              <a:rPr dirty="0"/>
            </a:br>
            <a:r>
              <a:rPr lang="cs-CZ" sz="2000" b="0" u="sng" strike="noStrike" spc="-1" dirty="0">
                <a:solidFill>
                  <a:srgbClr val="262626"/>
                </a:solidFill>
                <a:uFillTx/>
                <a:latin typeface="Garamond"/>
              </a:rPr>
              <a:t>primární </a:t>
            </a:r>
            <a:r>
              <a:rPr lang="cs-CZ" sz="2000" b="0" u="sng" strike="noStrike" spc="-1" dirty="0" err="1" smtClean="0">
                <a:solidFill>
                  <a:srgbClr val="262626"/>
                </a:solidFill>
                <a:uFillTx/>
                <a:latin typeface="Garamond"/>
              </a:rPr>
              <a:t>preventistka</a:t>
            </a:r>
            <a:r>
              <a:rPr lang="cs-CZ" sz="2000" b="0" strike="noStrike" spc="-1" dirty="0" smtClean="0">
                <a:solidFill>
                  <a:srgbClr val="262626"/>
                </a:solidFill>
                <a:latin typeface="Garamond"/>
              </a:rPr>
              <a:t> </a:t>
            </a:r>
            <a:r>
              <a:rPr lang="cs-CZ" sz="2000" b="0" strike="noStrike" spc="-1" dirty="0">
                <a:solidFill>
                  <a:srgbClr val="262626"/>
                </a:solidFill>
                <a:latin typeface="Garamond"/>
              </a:rPr>
              <a:t>– </a:t>
            </a:r>
            <a:r>
              <a:rPr lang="cs-CZ" sz="2000" b="1" spc="-1" dirty="0" smtClean="0">
                <a:solidFill>
                  <a:srgbClr val="262626"/>
                </a:solidFill>
                <a:latin typeface="Garamond"/>
              </a:rPr>
              <a:t>Ing. et. Bc. Milada Zemanová</a:t>
            </a:r>
            <a:br>
              <a:rPr lang="cs-CZ" sz="2000" b="1" spc="-1" dirty="0" smtClean="0">
                <a:solidFill>
                  <a:srgbClr val="262626"/>
                </a:solidFill>
                <a:latin typeface="Garamond"/>
              </a:rPr>
            </a:br>
            <a:r>
              <a:rPr lang="cs-CZ" sz="2000" u="sng" spc="-1" dirty="0" err="1" smtClean="0">
                <a:solidFill>
                  <a:srgbClr val="262626"/>
                </a:solidFill>
                <a:latin typeface="Garamond"/>
              </a:rPr>
              <a:t>mediátorka</a:t>
            </a:r>
            <a:r>
              <a:rPr lang="cs-CZ" sz="2000" spc="-1" dirty="0" smtClean="0">
                <a:solidFill>
                  <a:srgbClr val="262626"/>
                </a:solidFill>
                <a:latin typeface="Garamond"/>
              </a:rPr>
              <a:t> – </a:t>
            </a:r>
            <a:r>
              <a:rPr lang="cs-CZ" sz="2000" b="1" spc="-1" dirty="0">
                <a:solidFill>
                  <a:srgbClr val="262626"/>
                </a:solidFill>
                <a:latin typeface="Garamond"/>
              </a:rPr>
              <a:t>Ing. Jana </a:t>
            </a:r>
            <a:r>
              <a:rPr lang="cs-CZ" sz="2000" b="1" spc="-1" dirty="0" smtClean="0">
                <a:solidFill>
                  <a:srgbClr val="262626"/>
                </a:solidFill>
                <a:latin typeface="Garamond"/>
              </a:rPr>
              <a:t>Dubnová</a:t>
            </a:r>
            <a:endParaRPr lang="en-US" sz="2000" b="1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295280" y="417085"/>
            <a:ext cx="9600840" cy="130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800" b="1" strike="noStrike" spc="-1" dirty="0" smtClean="0">
                <a:solidFill>
                  <a:srgbClr val="000000"/>
                </a:solidFill>
                <a:latin typeface="Garamond"/>
              </a:rPr>
              <a:t>Naši kolegové</a:t>
            </a:r>
            <a:endParaRPr lang="cs-CZ" sz="4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>
            <a:spLocks noGrp="1"/>
          </p:cNvSpPr>
          <p:nvPr>
            <p:ph type="subTitle"/>
          </p:nvPr>
        </p:nvSpPr>
        <p:spPr>
          <a:xfrm>
            <a:off x="783771" y="593767"/>
            <a:ext cx="10628416" cy="5617028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5500"/>
          </a:bodyPr>
          <a:lstStyle/>
          <a:p>
            <a:pPr marL="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spc="-1" dirty="0">
              <a:solidFill>
                <a:srgbClr val="262626"/>
              </a:solidFill>
              <a:latin typeface="Garamond"/>
            </a:endParaRPr>
          </a:p>
          <a:p>
            <a:pPr marL="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spc="-1" dirty="0">
              <a:solidFill>
                <a:srgbClr val="262626"/>
              </a:solidFill>
              <a:latin typeface="Garamond"/>
            </a:endParaRPr>
          </a:p>
          <a:p>
            <a:pPr marL="0"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000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295280" y="417085"/>
            <a:ext cx="9600840" cy="130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cs-CZ" sz="4800" b="0" strike="noStrike" spc="-1" dirty="0"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1" y="167951"/>
            <a:ext cx="11243387" cy="65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223" y="1238891"/>
            <a:ext cx="3266507" cy="4675749"/>
          </a:xfrm>
          <a:prstGeom prst="rect">
            <a:avLst/>
          </a:prstGeom>
        </p:spPr>
      </p:pic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070661686"/>
              </p:ext>
            </p:extLst>
          </p:nvPr>
        </p:nvGraphicFramePr>
        <p:xfrm>
          <a:off x="-1049953" y="1172903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459440" y="778680"/>
            <a:ext cx="6742656" cy="460211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000000"/>
                </a:solidFill>
                <a:latin typeface="Garamond"/>
              </a:rPr>
              <a:t>Škola má celkem 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Garamond"/>
              </a:rPr>
              <a:t>5 budov (ZŠ a MŠ Hovorčovice): 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619522" y="3978444"/>
            <a:ext cx="2657988" cy="8927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solidFill>
              <a:srgbClr val="7E6D4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 dirty="0" smtClean="0">
                <a:solidFill>
                  <a:srgbClr val="FFFFFF"/>
                </a:solidFill>
                <a:latin typeface="Arial"/>
              </a:rPr>
              <a:t>NEPA – </a:t>
            </a:r>
            <a:r>
              <a:rPr lang="cs-CZ" b="0" strike="noStrike" spc="-1" dirty="0" smtClean="0">
                <a:solidFill>
                  <a:srgbClr val="FFFFFF"/>
                </a:solidFill>
                <a:latin typeface="Arial"/>
              </a:rPr>
              <a:t>Revoluční 327 </a:t>
            </a:r>
            <a:r>
              <a:rPr lang="cs-CZ" sz="1400" b="0" strike="noStrike" spc="-1" dirty="0" smtClean="0">
                <a:solidFill>
                  <a:srgbClr val="FFFFFF"/>
                </a:solidFill>
                <a:latin typeface="Arial"/>
              </a:rPr>
              <a:t>(detašované pracoviště ZŠ, </a:t>
            </a:r>
            <a:br>
              <a:rPr lang="cs-CZ" sz="1400" b="0" strike="noStrike" spc="-1" dirty="0" smtClean="0">
                <a:solidFill>
                  <a:srgbClr val="FFFFFF"/>
                </a:solidFill>
                <a:latin typeface="Arial"/>
              </a:rPr>
            </a:br>
            <a:r>
              <a:rPr lang="cs-CZ" sz="1400" b="0" strike="noStrike" spc="-1" dirty="0" smtClean="0">
                <a:solidFill>
                  <a:srgbClr val="FFFFFF"/>
                </a:solidFill>
                <a:latin typeface="Arial"/>
              </a:rPr>
              <a:t>r. 2023) 3 třídy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7" name="Line 3"/>
          <p:cNvSpPr/>
          <p:nvPr/>
        </p:nvSpPr>
        <p:spPr>
          <a:xfrm>
            <a:off x="6576250" y="3699361"/>
            <a:ext cx="267610" cy="279084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459440" y="778680"/>
            <a:ext cx="3001504" cy="460211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u="sng" strike="noStrike" spc="-1" dirty="0" smtClean="0">
                <a:solidFill>
                  <a:srgbClr val="000000"/>
                </a:solidFill>
                <a:latin typeface="Garamond"/>
              </a:rPr>
              <a:t>Hodnoty v naší škole: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9747165"/>
              </p:ext>
            </p:extLst>
          </p:nvPr>
        </p:nvGraphicFramePr>
        <p:xfrm>
          <a:off x="1888565" y="1332000"/>
          <a:ext cx="812800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Šipka dolů 3"/>
          <p:cNvSpPr/>
          <p:nvPr/>
        </p:nvSpPr>
        <p:spPr>
          <a:xfrm>
            <a:off x="4922207" y="2347275"/>
            <a:ext cx="45719" cy="1885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6865700" y="2347275"/>
            <a:ext cx="45719" cy="1885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4922207" y="3456818"/>
            <a:ext cx="45719" cy="1885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6865699" y="3456818"/>
            <a:ext cx="45719" cy="1885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967926" y="4612247"/>
            <a:ext cx="45719" cy="1885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6796726" y="4566361"/>
            <a:ext cx="68973" cy="2344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2676202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Naším prvním cílem není výkon, ale aby se dítě ve škole cítilo bezpečně, </a:t>
            </a:r>
            <a:endParaRPr lang="cs-CZ" sz="2400" dirty="0" smtClean="0">
              <a:latin typeface="Garamond" panose="02020404030301010803" pitchFamily="18" charset="0"/>
            </a:endParaRPr>
          </a:p>
          <a:p>
            <a:r>
              <a:rPr lang="cs-CZ" sz="2400" dirty="0" smtClean="0">
                <a:latin typeface="Garamond" panose="02020404030301010803" pitchFamily="18" charset="0"/>
              </a:rPr>
              <a:t>přijaté </a:t>
            </a:r>
            <a:r>
              <a:rPr lang="cs-CZ" sz="2400" dirty="0">
                <a:latin typeface="Garamond" panose="02020404030301010803" pitchFamily="18" charset="0"/>
              </a:rPr>
              <a:t>a s jistotou, že tu má své místo</a:t>
            </a:r>
            <a:r>
              <a:rPr lang="cs-CZ" sz="2400" dirty="0" smtClean="0">
                <a:latin typeface="Garamond" panose="02020404030301010803" pitchFamily="18" charset="0"/>
              </a:rPr>
              <a:t>.</a:t>
            </a:r>
          </a:p>
          <a:p>
            <a:endParaRPr lang="cs-CZ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dítě </a:t>
            </a:r>
            <a:r>
              <a:rPr lang="cs-CZ" sz="2400" dirty="0">
                <a:latin typeface="Garamond" panose="02020404030301010803" pitchFamily="18" charset="0"/>
              </a:rPr>
              <a:t>není srovnáváno s </a:t>
            </a:r>
            <a:r>
              <a:rPr lang="cs-CZ" sz="2400" dirty="0" smtClean="0">
                <a:latin typeface="Garamond" panose="02020404030301010803" pitchFamily="18" charset="0"/>
              </a:rPr>
              <a:t>ostatními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chyby </a:t>
            </a:r>
            <a:r>
              <a:rPr lang="cs-CZ" sz="2400" dirty="0">
                <a:latin typeface="Garamond" panose="02020404030301010803" pitchFamily="18" charset="0"/>
              </a:rPr>
              <a:t>nejsou trest, ale součást </a:t>
            </a:r>
            <a:r>
              <a:rPr lang="cs-CZ" sz="2400" dirty="0" smtClean="0">
                <a:latin typeface="Garamond" panose="02020404030301010803" pitchFamily="18" charset="0"/>
              </a:rPr>
              <a:t>učení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učitel </a:t>
            </a:r>
            <a:r>
              <a:rPr lang="cs-CZ" sz="2400" dirty="0">
                <a:latin typeface="Garamond" panose="02020404030301010803" pitchFamily="18" charset="0"/>
              </a:rPr>
              <a:t>je oporou, ne </a:t>
            </a:r>
            <a:r>
              <a:rPr lang="cs-CZ" sz="2400" dirty="0" smtClean="0">
                <a:latin typeface="Garamond" panose="02020404030301010803" pitchFamily="18" charset="0"/>
              </a:rPr>
              <a:t>hrozbou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dbáme </a:t>
            </a:r>
            <a:r>
              <a:rPr lang="cs-CZ" sz="2400" dirty="0">
                <a:latin typeface="Garamond" panose="02020404030301010803" pitchFamily="18" charset="0"/>
              </a:rPr>
              <a:t>na klidnou adaptaci v prvních týdnech </a:t>
            </a:r>
            <a:r>
              <a:rPr lang="cs-CZ" sz="2400" dirty="0" smtClean="0">
                <a:latin typeface="Garamond" panose="02020404030301010803" pitchFamily="18" charset="0"/>
              </a:rPr>
              <a:t>školy</a:t>
            </a:r>
            <a:endParaRPr lang="cs-CZ" sz="2400" dirty="0">
              <a:latin typeface="Garamond" panose="02020404030301010803" pitchFamily="18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84109"/>
            <a:ext cx="3209209" cy="865466"/>
            <a:chOff x="2450930" y="94826"/>
            <a:chExt cx="3209209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450930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124711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latin typeface="Garamond" panose="02020404030301010803" pitchFamily="18" charset="0"/>
                </a:rPr>
                <a:t>bezpečné prostředí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3045534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Věříme, že respekt se děti nenaučí příkazy, ale </a:t>
            </a:r>
            <a:r>
              <a:rPr lang="cs-CZ" sz="2400" dirty="0" smtClean="0">
                <a:latin typeface="Garamond" panose="02020404030301010803" pitchFamily="18" charset="0"/>
              </a:rPr>
              <a:t>každodenním příkladem – </a:t>
            </a:r>
            <a:br>
              <a:rPr lang="cs-CZ" sz="2400" dirty="0" smtClean="0">
                <a:latin typeface="Garamond" panose="02020404030301010803" pitchFamily="18" charset="0"/>
              </a:rPr>
            </a:br>
            <a:r>
              <a:rPr lang="cs-CZ" sz="2400" dirty="0" smtClean="0">
                <a:latin typeface="Garamond" panose="02020404030301010803" pitchFamily="18" charset="0"/>
              </a:rPr>
              <a:t>tzn. jak s </a:t>
            </a:r>
            <a:r>
              <a:rPr lang="cs-CZ" sz="2400" dirty="0">
                <a:latin typeface="Garamond" panose="02020404030301010803" pitchFamily="18" charset="0"/>
              </a:rPr>
              <a:t>nimi mluvíme a jednáme.</a:t>
            </a:r>
          </a:p>
          <a:p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Garamond" panose="02020404030301010803" pitchFamily="18" charset="0"/>
              </a:rPr>
              <a:t>mluvíme s dětmi slušně a </a:t>
            </a:r>
            <a:r>
              <a:rPr lang="cs-CZ" sz="2400" dirty="0" smtClean="0">
                <a:latin typeface="Garamond" panose="02020404030301010803" pitchFamily="18" charset="0"/>
              </a:rPr>
              <a:t>klidně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vítáme </a:t>
            </a:r>
            <a:r>
              <a:rPr lang="cs-CZ" sz="2400" dirty="0">
                <a:latin typeface="Garamond" panose="02020404030301010803" pitchFamily="18" charset="0"/>
              </a:rPr>
              <a:t>jejich </a:t>
            </a:r>
            <a:r>
              <a:rPr lang="cs-CZ" sz="2400" dirty="0" smtClean="0">
                <a:latin typeface="Garamond" panose="02020404030301010803" pitchFamily="18" charset="0"/>
              </a:rPr>
              <a:t>názory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nastavujeme </a:t>
            </a:r>
            <a:r>
              <a:rPr lang="cs-CZ" sz="2400" dirty="0">
                <a:latin typeface="Garamond" panose="02020404030301010803" pitchFamily="18" charset="0"/>
              </a:rPr>
              <a:t>jasná, ale srozumitelná </a:t>
            </a:r>
            <a:r>
              <a:rPr lang="cs-CZ" sz="2400" dirty="0" smtClean="0">
                <a:latin typeface="Garamond" panose="02020404030301010803" pitchFamily="18" charset="0"/>
              </a:rPr>
              <a:t>pravidla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řešíme </a:t>
            </a:r>
            <a:r>
              <a:rPr lang="cs-CZ" sz="2400" dirty="0">
                <a:latin typeface="Garamond" panose="02020404030301010803" pitchFamily="18" charset="0"/>
              </a:rPr>
              <a:t>konflikty, neignorujeme </a:t>
            </a:r>
            <a:r>
              <a:rPr lang="cs-CZ" sz="2400" dirty="0" smtClean="0">
                <a:latin typeface="Garamond" panose="02020404030301010803" pitchFamily="18" charset="0"/>
              </a:rPr>
              <a:t>je</a:t>
            </a: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>
                <a:latin typeface="Garamond" panose="02020404030301010803" pitchFamily="18" charset="0"/>
              </a:rPr>
              <a:t> 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93535"/>
            <a:ext cx="3620542" cy="865466"/>
            <a:chOff x="2493179" y="94826"/>
            <a:chExt cx="3318884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602854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318884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>
                  <a:latin typeface="Garamond" panose="02020404030301010803" pitchFamily="18" charset="0"/>
                </a:rPr>
                <a:t>v</a:t>
              </a:r>
              <a:r>
                <a:rPr lang="cs-CZ" sz="2400" b="1" kern="1200" dirty="0" smtClean="0">
                  <a:latin typeface="Garamond" panose="02020404030301010803" pitchFamily="18" charset="0"/>
                </a:rPr>
                <a:t>zájemný respekt a úcta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5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71853749"/>
              </p:ext>
            </p:extLst>
          </p:nvPr>
        </p:nvGraphicFramePr>
        <p:xfrm>
          <a:off x="739800" y="1332000"/>
          <a:ext cx="10156320" cy="48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7" name="CustomShape 1"/>
          <p:cNvSpPr/>
          <p:nvPr/>
        </p:nvSpPr>
        <p:spPr>
          <a:xfrm>
            <a:off x="1210867" y="2112968"/>
            <a:ext cx="9139764" cy="2676202"/>
          </a:xfrm>
          <a:prstGeom prst="rect">
            <a:avLst/>
          </a:prstGeom>
          <a:noFill/>
          <a:ln w="0">
            <a:noFill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Nesrovnáváme děti mezi sebou. Sledujeme, kam se posouvá každé z nich</a:t>
            </a:r>
            <a:r>
              <a:rPr lang="cs-CZ" sz="2400" dirty="0" smtClean="0">
                <a:latin typeface="Garamond" panose="02020404030301010803" pitchFamily="18" charset="0"/>
              </a:rPr>
              <a:t>.</a:t>
            </a:r>
          </a:p>
          <a:p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dítě </a:t>
            </a:r>
            <a:r>
              <a:rPr lang="cs-CZ" sz="2400" dirty="0">
                <a:latin typeface="Garamond" panose="02020404030301010803" pitchFamily="18" charset="0"/>
              </a:rPr>
              <a:t>nemusí všechno zvládnout </a:t>
            </a:r>
            <a:r>
              <a:rPr lang="cs-CZ" sz="2400" dirty="0" smtClean="0">
                <a:latin typeface="Garamond" panose="02020404030301010803" pitchFamily="18" charset="0"/>
              </a:rPr>
              <a:t>hned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sledujeme </a:t>
            </a:r>
            <a:r>
              <a:rPr lang="cs-CZ" sz="2400" dirty="0">
                <a:latin typeface="Garamond" panose="02020404030301010803" pitchFamily="18" charset="0"/>
              </a:rPr>
              <a:t>pokrok, ne jen </a:t>
            </a:r>
            <a:r>
              <a:rPr lang="cs-CZ" sz="2400" dirty="0" smtClean="0">
                <a:latin typeface="Garamond" panose="02020404030301010803" pitchFamily="18" charset="0"/>
              </a:rPr>
              <a:t>výsledek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učitel </a:t>
            </a:r>
            <a:r>
              <a:rPr lang="cs-CZ" sz="2400" dirty="0">
                <a:latin typeface="Garamond" panose="02020404030301010803" pitchFamily="18" charset="0"/>
              </a:rPr>
              <a:t>hledá cestu, nikoli </a:t>
            </a:r>
            <a:r>
              <a:rPr lang="cs-CZ" sz="2400" dirty="0" smtClean="0">
                <a:latin typeface="Garamond" panose="02020404030301010803" pitchFamily="18" charset="0"/>
              </a:rPr>
              <a:t>chybu </a:t>
            </a:r>
            <a:endParaRPr lang="cs-CZ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Garamond" panose="02020404030301010803" pitchFamily="18" charset="0"/>
              </a:rPr>
              <a:t>podporujeme </a:t>
            </a:r>
            <a:r>
              <a:rPr lang="cs-CZ" sz="2400" dirty="0">
                <a:latin typeface="Garamond" panose="02020404030301010803" pitchFamily="18" charset="0"/>
              </a:rPr>
              <a:t>silné stránky každého </a:t>
            </a:r>
            <a:r>
              <a:rPr lang="cs-CZ" sz="2400" dirty="0" smtClean="0">
                <a:latin typeface="Garamond" panose="02020404030301010803" pitchFamily="18" charset="0"/>
              </a:rPr>
              <a:t>dítěte</a:t>
            </a:r>
            <a:endParaRPr lang="cs-CZ" sz="2400" dirty="0">
              <a:latin typeface="Garamond" panose="02020404030301010803" pitchFamily="18" charset="0"/>
            </a:endParaRPr>
          </a:p>
          <a:p>
            <a:r>
              <a:rPr lang="cs-CZ" sz="2400" dirty="0">
                <a:latin typeface="Garamond" panose="02020404030301010803" pitchFamily="18" charset="0"/>
              </a:rPr>
              <a:t> 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10867" y="993535"/>
            <a:ext cx="3620542" cy="865466"/>
            <a:chOff x="2493179" y="94826"/>
            <a:chExt cx="3318884" cy="865466"/>
          </a:xfrm>
        </p:grpSpPr>
        <p:sp>
          <p:nvSpPr>
            <p:cNvPr id="14" name="Zaoblený obdélník 13"/>
            <p:cNvSpPr/>
            <p:nvPr/>
          </p:nvSpPr>
          <p:spPr>
            <a:xfrm>
              <a:off x="2602854" y="94826"/>
              <a:ext cx="3209209" cy="865466"/>
            </a:xfrm>
            <a:prstGeom prst="roundRect">
              <a:avLst/>
            </a:prstGeom>
            <a:gradFill flip="none" rotWithShape="0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493179" y="137075"/>
              <a:ext cx="3318884" cy="780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>
                  <a:latin typeface="Garamond" panose="02020404030301010803" pitchFamily="18" charset="0"/>
                </a:rPr>
                <a:t>i</a:t>
              </a:r>
              <a:r>
                <a:rPr lang="cs-CZ" sz="2400" b="1" kern="1200" dirty="0" smtClean="0">
                  <a:latin typeface="Garamond" panose="02020404030301010803" pitchFamily="18" charset="0"/>
                </a:rPr>
                <a:t>ndividuální přístup</a:t>
              </a:r>
              <a:endParaRPr lang="cs-CZ" sz="24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9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1486</TotalTime>
  <Words>529</Words>
  <Application>Microsoft Office PowerPoint</Application>
  <PresentationFormat>Širokoúhlá obrazovka</PresentationFormat>
  <Paragraphs>150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 SCHŮZKY</dc:title>
  <dc:subject/>
  <dc:creator>Jana Hirková</dc:creator>
  <dc:description/>
  <cp:lastModifiedBy>Uživatel1</cp:lastModifiedBy>
  <cp:revision>120</cp:revision>
  <cp:lastPrinted>2020-09-07T09:27:05Z</cp:lastPrinted>
  <dcterms:created xsi:type="dcterms:W3CDTF">2019-04-07T18:42:36Z</dcterms:created>
  <dcterms:modified xsi:type="dcterms:W3CDTF">2026-04-30T15:12:20Z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